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Comic Neue"/>
      <p:regular r:id="rId19"/>
      <p:bold r:id="rId20"/>
      <p:italic r:id="rId21"/>
      <p:boldItalic r:id="rId22"/>
    </p:embeddedFont>
    <p:embeddedFont>
      <p:font typeface="Luckiest Guy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micNeue-bold.fntdata"/><Relationship Id="rId11" Type="http://schemas.openxmlformats.org/officeDocument/2006/relationships/slide" Target="slides/slide6.xml"/><Relationship Id="rId22" Type="http://schemas.openxmlformats.org/officeDocument/2006/relationships/font" Target="fonts/ComicNeue-boldItalic.fntdata"/><Relationship Id="rId10" Type="http://schemas.openxmlformats.org/officeDocument/2006/relationships/slide" Target="slides/slide5.xml"/><Relationship Id="rId21" Type="http://schemas.openxmlformats.org/officeDocument/2006/relationships/font" Target="fonts/ComicNeue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LuckiestGuy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omicNeue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a0ca960f3b2c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a0ca960f3b2c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6a0ca962e27c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6a0ca962e27c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6a0ca9632a9c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6a0ca9632a9c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6a0ca9636dd5c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6a0ca9636dd5c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6a0ca963dd44a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6a0ca963dd44a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6a0ca9612462b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6a0ca9612462b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6a0ca9614fe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6a0ca9614fe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6a0ca961df9b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6a0ca961df9b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6a0ca9622305d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6a0ca9622305d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6a0ca962514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6a0ca96251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6a0ca96251c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6a0ca96251c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6a0ca962524de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6a0ca962524de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6a0ca962868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6a0ca962868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9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Relationship Id="rId4" Type="http://schemas.openxmlformats.org/officeDocument/2006/relationships/image" Target="../media/image17.png"/><Relationship Id="rId5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Relationship Id="rId4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6.jpg"/><Relationship Id="rId5" Type="http://schemas.openxmlformats.org/officeDocument/2006/relationships/image" Target="../media/image1.jpg"/><Relationship Id="rId6" Type="http://schemas.openxmlformats.org/officeDocument/2006/relationships/image" Target="../media/image7.jpg"/><Relationship Id="rId7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image" Target="../media/image8.jpg"/><Relationship Id="rId5" Type="http://schemas.openxmlformats.org/officeDocument/2006/relationships/image" Target="../media/image15.jpg"/><Relationship Id="rId6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26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14900" y="1645920"/>
            <a:ext cx="3829200" cy="12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COUNTING HEALTHY SNACKS</a:t>
            </a:r>
            <a:endParaRPr sz="324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914900" y="2811780"/>
            <a:ext cx="38292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Shopping for Fruits and Treats!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914400"/>
            <a:ext cx="8572500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FINISH THE GROCERY LIST</a:t>
            </a:r>
            <a:endParaRPr sz="288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57" name="Google Shape;157;p22"/>
          <p:cNvSpPr txBox="1"/>
          <p:nvPr/>
        </p:nvSpPr>
        <p:spPr>
          <a:xfrm>
            <a:off x="754380" y="1211580"/>
            <a:ext cx="74295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We need to buy ____ grapes, but we don't need ____ pears because we still have ____ in the bowl.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58" name="Google Shape;158;p22"/>
          <p:cNvSpPr txBox="1"/>
          <p:nvPr/>
        </p:nvSpPr>
        <p:spPr>
          <a:xfrm>
            <a:off x="285750" y="3429000"/>
            <a:ext cx="85725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Word bank 🏦</a:t>
            </a: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​</a:t>
            </a:r>
            <a:endParaRPr b="1" sz="1800">
              <a:solidFill>
                <a:srgbClr val="D90368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D90368"/>
                </a:solidFill>
                <a:latin typeface="Comic Neue"/>
                <a:ea typeface="Comic Neue"/>
                <a:cs typeface="Comic Neue"/>
                <a:sym typeface="Comic Neue"/>
              </a:rPr>
              <a:t>a few, any, some, nothing, some, man</a:t>
            </a: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y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59" name="Google Shape;159;p22"/>
          <p:cNvSpPr txBox="1"/>
          <p:nvPr/>
        </p:nvSpPr>
        <p:spPr>
          <a:xfrm>
            <a:off x="4743450" y="4389120"/>
            <a:ext cx="3966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D90368"/>
                </a:solidFill>
                <a:latin typeface="Comic Neue"/>
                <a:ea typeface="Comic Neue"/>
                <a:cs typeface="Comic Neue"/>
                <a:sym typeface="Comic Neue"/>
              </a:rPr>
              <a:t>Answers on the next slide...</a:t>
            </a:r>
            <a:endParaRPr sz="1620">
              <a:solidFill>
                <a:srgbClr val="D90368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914400"/>
            <a:ext cx="8572500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3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FINISH THE GROCERY LIST</a:t>
            </a:r>
            <a:endParaRPr sz="288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66" name="Google Shape;166;p23"/>
          <p:cNvSpPr txBox="1"/>
          <p:nvPr/>
        </p:nvSpPr>
        <p:spPr>
          <a:xfrm>
            <a:off x="754380" y="1211580"/>
            <a:ext cx="74295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We need to buy </a:t>
            </a:r>
            <a:r>
              <a:rPr b="1" lang="en" sz="1800">
                <a:solidFill>
                  <a:srgbClr val="2C6E49"/>
                </a:solidFill>
                <a:latin typeface="Comic Neue"/>
                <a:ea typeface="Comic Neue"/>
                <a:cs typeface="Comic Neue"/>
                <a:sym typeface="Comic Neue"/>
              </a:rPr>
              <a:t>some</a:t>
            </a: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grapes, but we don't need </a:t>
            </a:r>
            <a:r>
              <a:rPr b="1" lang="en" sz="1800">
                <a:solidFill>
                  <a:srgbClr val="2C6E49"/>
                </a:solidFill>
                <a:latin typeface="Comic Neue"/>
                <a:ea typeface="Comic Neue"/>
                <a:cs typeface="Comic Neue"/>
                <a:sym typeface="Comic Neue"/>
              </a:rPr>
              <a:t>any</a:t>
            </a: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pears because we still have </a:t>
            </a:r>
            <a:r>
              <a:rPr b="1" lang="en" sz="1800">
                <a:solidFill>
                  <a:srgbClr val="2C6E49"/>
                </a:solidFill>
                <a:latin typeface="Comic Neue"/>
                <a:ea typeface="Comic Neue"/>
                <a:cs typeface="Comic Neue"/>
                <a:sym typeface="Comic Neue"/>
              </a:rPr>
              <a:t>a few</a:t>
            </a: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in the bowl.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285750" y="3429000"/>
            <a:ext cx="85725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Word bank 🏦</a:t>
            </a: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​</a:t>
            </a:r>
            <a:endParaRPr b="1" sz="1800">
              <a:solidFill>
                <a:srgbClr val="D90368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D90368"/>
                </a:solidFill>
                <a:latin typeface="Comic Neue"/>
                <a:ea typeface="Comic Neue"/>
                <a:cs typeface="Comic Neue"/>
                <a:sym typeface="Comic Neue"/>
              </a:rPr>
              <a:t>a few, any, some, nothing, some, man</a:t>
            </a: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y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✅​</a:t>
            </a:r>
            <a:endParaRPr sz="3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3020" y="1657350"/>
            <a:ext cx="2834640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4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WHAT'S IN YOUR BASKET?</a:t>
            </a:r>
            <a:endParaRPr sz="288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76" name="Google Shape;176;p24"/>
          <p:cNvSpPr txBox="1"/>
          <p:nvPr/>
        </p:nvSpPr>
        <p:spPr>
          <a:xfrm>
            <a:off x="4297680" y="1828800"/>
            <a:ext cx="37263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Imagine you are at the market. You want to make a fruit salad for your classmates. Which fruits will you buy 'some' of, and which ones do you only need 'a few' of?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5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WHAT'S IN YOUR BASKET?</a:t>
            </a:r>
            <a:endParaRPr sz="288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83" name="Google Shape;183;p25"/>
          <p:cNvSpPr txBox="1"/>
          <p:nvPr/>
        </p:nvSpPr>
        <p:spPr>
          <a:xfrm>
            <a:off x="982980" y="1657350"/>
            <a:ext cx="70410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You might have said...</a:t>
            </a:r>
            <a:endParaRPr b="1"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 would buy some grapes because they are small and everyone likes them.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 only need a few watermelons because they are very large!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 would check if we have any apples before buying more.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84" name="Google Shape;184;p25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✅​</a:t>
            </a:r>
            <a:endParaRPr sz="3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788670"/>
            <a:ext cx="3829050" cy="406908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TODAY'S GOALS</a:t>
            </a:r>
            <a:endParaRPr sz="288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285750" y="788670"/>
            <a:ext cx="45720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By the end of this lesson, you will be able to: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-182880" lvl="0" marL="182880" marR="0" rtl="0" algn="l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800"/>
              <a:buFont typeface="Comic Neue"/>
              <a:buChar char="●"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Use </a:t>
            </a: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some</a:t>
            </a: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and </a:t>
            </a: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any</a:t>
            </a: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correctly with countable fruits.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-18288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800"/>
              <a:buFont typeface="Comic Neue"/>
              <a:buChar char="●"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Describe amounts using </a:t>
            </a: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many</a:t>
            </a: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and </a:t>
            </a: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 few</a:t>
            </a: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.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-18288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800"/>
              <a:buFont typeface="Comic Neue"/>
              <a:buChar char="●"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Talk about your grocery list like a pro!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589876"/>
            <a:ext cx="1965960" cy="1712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0310" y="904076"/>
            <a:ext cx="1965960" cy="1712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6300" y="1589876"/>
            <a:ext cx="1965960" cy="1712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80860" y="904076"/>
            <a:ext cx="1965960" cy="1712287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SHOPPING WORDS TO KNOW</a:t>
            </a:r>
            <a:endParaRPr sz="288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285750" y="3417570"/>
            <a:ext cx="1965900" cy="14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98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Quantity</a:t>
            </a:r>
            <a:endParaRPr b="1" sz="198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How much or how many of something we have.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2480310" y="2731770"/>
            <a:ext cx="1965900" cy="14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98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Countable</a:t>
            </a:r>
            <a:endParaRPr b="1" sz="198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Things we can count one by one, like strawberries.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4686300" y="3417570"/>
            <a:ext cx="1965900" cy="14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98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Amount</a:t>
            </a:r>
            <a:endParaRPr b="1" sz="198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The total size or number of something.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6880860" y="2731770"/>
            <a:ext cx="1965900" cy="14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98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Question</a:t>
            </a:r>
            <a:endParaRPr b="1" sz="198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 sentence used to find out information.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6"/>
            <a:ext cx="3486151" cy="514264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/>
          <p:nvPr/>
        </p:nvSpPr>
        <p:spPr>
          <a:xfrm>
            <a:off x="3714750" y="3006090"/>
            <a:ext cx="5143500" cy="1234500"/>
          </a:xfrm>
          <a:prstGeom prst="roundRect">
            <a:avLst>
              <a:gd fmla="val 16667" name="adj"/>
            </a:avLst>
          </a:prstGeom>
          <a:solidFill>
            <a:srgbClr val="E1F6EF"/>
          </a:solidFill>
          <a:ln cap="flat" cmpd="sng" w="12700">
            <a:solidFill>
              <a:srgbClr val="084D36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6"/>
          <p:cNvSpPr txBox="1"/>
          <p:nvPr/>
        </p:nvSpPr>
        <p:spPr>
          <a:xfrm>
            <a:off x="3737610" y="306324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084D36"/>
                </a:solidFill>
              </a:rPr>
              <a:t>🔍</a:t>
            </a:r>
            <a:endParaRPr sz="2160">
              <a:solidFill>
                <a:srgbClr val="084D36"/>
              </a:solidFill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3714750" y="651510"/>
            <a:ext cx="5143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88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THE EMPTY FRIDGE MYSTERY</a:t>
            </a:r>
            <a:endParaRPr b="1" sz="288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3714750" y="1268730"/>
            <a:ext cx="5143500" cy="20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Imagine you open your fridge at home in Turkey and find... </a:t>
            </a: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nothing!</a:t>
            </a: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No fruit, no milk, no snacks.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What is the first thing you would ask for? Today, Tom is going shopping because Emma's fridge is totally empty!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4194810" y="3028950"/>
            <a:ext cx="45492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20">
                <a:solidFill>
                  <a:srgbClr val="084D36"/>
                </a:solidFill>
                <a:latin typeface="Comic Neue"/>
                <a:ea typeface="Comic Neue"/>
                <a:cs typeface="Comic Neue"/>
                <a:sym typeface="Comic Neue"/>
              </a:rPr>
              <a:t>Example</a:t>
            </a:r>
            <a:endParaRPr b="1" sz="1620">
              <a:solidFill>
                <a:srgbClr val="084D36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84D36"/>
                </a:solidFill>
                <a:latin typeface="Comic Neue"/>
                <a:ea typeface="Comic Neue"/>
                <a:cs typeface="Comic Neue"/>
                <a:sym typeface="Comic Neue"/>
              </a:rPr>
              <a:t>Tom: 'Do we need anything special?'</a:t>
            </a:r>
            <a:endParaRPr sz="1800">
              <a:solidFill>
                <a:srgbClr val="084D36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84D36"/>
                </a:solidFill>
                <a:latin typeface="Comic Neue"/>
                <a:ea typeface="Comic Neue"/>
                <a:cs typeface="Comic Neue"/>
                <a:sym typeface="Comic Neue"/>
              </a:rPr>
              <a:t>Emma: 'Yes! We have no fruit at home.'</a:t>
            </a:r>
            <a:endParaRPr sz="1800">
              <a:solidFill>
                <a:srgbClr val="084D36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790086"/>
            <a:ext cx="3829050" cy="4066248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/>
          <p:nvPr/>
        </p:nvSpPr>
        <p:spPr>
          <a:xfrm>
            <a:off x="285750" y="3188970"/>
            <a:ext cx="4572000" cy="1440300"/>
          </a:xfrm>
          <a:prstGeom prst="roundRect">
            <a:avLst>
              <a:gd fmla="val 16667" name="adj"/>
            </a:avLst>
          </a:prstGeom>
          <a:solidFill>
            <a:srgbClr val="FAEFDA"/>
          </a:solidFill>
          <a:ln cap="flat" cmpd="sng" w="12700">
            <a:solidFill>
              <a:srgbClr val="573B06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7"/>
          <p:cNvSpPr txBox="1"/>
          <p:nvPr/>
        </p:nvSpPr>
        <p:spPr>
          <a:xfrm>
            <a:off x="308610" y="324612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573B06"/>
                </a:solidFill>
              </a:rPr>
              <a:t>🔑</a:t>
            </a:r>
            <a:endParaRPr sz="2160">
              <a:solidFill>
                <a:srgbClr val="573B06"/>
              </a:solidFill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USING 'SOME' AND 'ANY'</a:t>
            </a:r>
            <a:endParaRPr sz="288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285750" y="788670"/>
            <a:ext cx="45720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When we talk about countable things like </a:t>
            </a: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strawberries</a:t>
            </a: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or </a:t>
            </a: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grapes</a:t>
            </a: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, we follow a simple rule: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-182880" lvl="0" marL="182880" marR="0" rtl="0" algn="l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800"/>
              <a:buFont typeface="Comic Neue"/>
              <a:buChar char="●"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Use </a:t>
            </a: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some</a:t>
            </a: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for positive sentences (I have...).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-18288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800"/>
              <a:buFont typeface="Comic Neue"/>
              <a:buChar char="●"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Use </a:t>
            </a: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any</a:t>
            </a: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for questions or negative sentences (Do we have...? / I don't have...).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765810" y="3211830"/>
            <a:ext cx="3977700" cy="13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20">
                <a:solidFill>
                  <a:srgbClr val="573B06"/>
                </a:solidFill>
                <a:latin typeface="Comic Neue"/>
                <a:ea typeface="Comic Neue"/>
                <a:cs typeface="Comic Neue"/>
                <a:sym typeface="Comic Neue"/>
              </a:rPr>
              <a:t>Key point</a:t>
            </a:r>
            <a:endParaRPr b="1" sz="1620">
              <a:solidFill>
                <a:srgbClr val="573B06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573B06"/>
                </a:solidFill>
                <a:latin typeface="Comic Neue"/>
                <a:ea typeface="Comic Neue"/>
                <a:cs typeface="Comic Neue"/>
                <a:sym typeface="Comic Neue"/>
              </a:rPr>
              <a:t>Emma says: 'Please buy some strawberries.' because it's a positive request!</a:t>
            </a:r>
            <a:endParaRPr sz="1800">
              <a:solidFill>
                <a:srgbClr val="573B06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QUICK CHECK!</a:t>
            </a:r>
            <a:endParaRPr sz="288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285750" y="857250"/>
            <a:ext cx="8572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Emma says: 'We don't have ____ grapes.' Which word fits best?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285750" y="16573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1.</a:t>
            </a:r>
            <a:endParaRPr b="1" sz="25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857250" y="165735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Some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285750" y="25146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2.</a:t>
            </a:r>
            <a:endParaRPr b="1" sz="25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857250" y="251460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Any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285750" y="33718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3.</a:t>
            </a:r>
            <a:endParaRPr b="1" sz="25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857250" y="337185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 few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285750" y="42291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4.</a:t>
            </a:r>
            <a:endParaRPr b="1" sz="25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857250" y="422910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Many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6160770" y="308610"/>
            <a:ext cx="274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D90368"/>
                </a:solidFill>
                <a:latin typeface="Comic Neue"/>
                <a:ea typeface="Comic Neue"/>
                <a:cs typeface="Comic Neue"/>
                <a:sym typeface="Comic Neue"/>
              </a:rPr>
              <a:t>Answers on the next slide...</a:t>
            </a:r>
            <a:endParaRPr sz="1620">
              <a:solidFill>
                <a:srgbClr val="D90368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QUICK CHECK!</a:t>
            </a:r>
            <a:endParaRPr sz="288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285750" y="857250"/>
            <a:ext cx="8572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Emma says: 'We don't have ____ grapes.' Which word fits best?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285750" y="16573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1.</a:t>
            </a:r>
            <a:endParaRPr b="1" sz="25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857250" y="165735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Some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285750" y="25146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2.</a:t>
            </a:r>
            <a:endParaRPr b="1" sz="25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857250" y="251460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2C6E49"/>
                </a:solidFill>
                <a:latin typeface="Comic Neue"/>
                <a:ea typeface="Comic Neue"/>
                <a:cs typeface="Comic Neue"/>
                <a:sym typeface="Comic Neue"/>
              </a:rPr>
              <a:t>Any</a:t>
            </a:r>
            <a:endParaRPr b="1" sz="1800">
              <a:solidFill>
                <a:srgbClr val="2C6E49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8515350" y="257175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👍​</a:t>
            </a:r>
            <a:endParaRPr sz="3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285750" y="33718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3.</a:t>
            </a:r>
            <a:endParaRPr b="1" sz="25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857250" y="337185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 few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285750" y="42291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4.</a:t>
            </a:r>
            <a:endParaRPr b="1" sz="25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857250" y="422910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Many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✅​</a:t>
            </a:r>
            <a:endParaRPr sz="3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789400"/>
            <a:ext cx="3829050" cy="406762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0"/>
          <p:cNvSpPr/>
          <p:nvPr/>
        </p:nvSpPr>
        <p:spPr>
          <a:xfrm>
            <a:off x="4286250" y="2366010"/>
            <a:ext cx="45600" cy="617100"/>
          </a:xfrm>
          <a:prstGeom prst="roundRect">
            <a:avLst>
              <a:gd fmla="val 16667" name="adj"/>
            </a:avLst>
          </a:prstGeom>
          <a:solidFill>
            <a:srgbClr val="D903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0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MANY VS. A FEW</a:t>
            </a:r>
            <a:endParaRPr sz="288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35" name="Google Shape;135;p20"/>
          <p:cNvSpPr txBox="1"/>
          <p:nvPr/>
        </p:nvSpPr>
        <p:spPr>
          <a:xfrm>
            <a:off x="4286250" y="788670"/>
            <a:ext cx="45720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Sometimes we want to be more specific about the </a:t>
            </a: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amount</a:t>
            </a: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.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-182880" lvl="0" marL="182880" marR="0" rtl="0" algn="l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800"/>
              <a:buFont typeface="Comic Neue"/>
              <a:buChar char="●"/>
            </a:pP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Many</a:t>
            </a: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is for a large number.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-18288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800"/>
              <a:buFont typeface="Comic Neue"/>
              <a:buChar char="●"/>
            </a:pP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 few</a:t>
            </a: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is for a small number.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36" name="Google Shape;136;p20"/>
          <p:cNvSpPr txBox="1"/>
          <p:nvPr/>
        </p:nvSpPr>
        <p:spPr>
          <a:xfrm>
            <a:off x="4446270" y="2274570"/>
            <a:ext cx="44121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i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Just a few. We don't eat many pears. — Emma</a:t>
            </a:r>
            <a:endParaRPr i="1"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788938"/>
            <a:ext cx="2697480" cy="1713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1830" y="788938"/>
            <a:ext cx="2697480" cy="1713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9340" y="788938"/>
            <a:ext cx="2697480" cy="171396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1"/>
          <p:cNvSpPr/>
          <p:nvPr/>
        </p:nvSpPr>
        <p:spPr>
          <a:xfrm>
            <a:off x="171450" y="2731770"/>
            <a:ext cx="2926200" cy="4002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 cap="flat" cmpd="sng" w="25400">
            <a:solidFill>
              <a:srgbClr val="D903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1"/>
          <p:cNvSpPr/>
          <p:nvPr/>
        </p:nvSpPr>
        <p:spPr>
          <a:xfrm>
            <a:off x="3097530" y="2731770"/>
            <a:ext cx="2926200" cy="4002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 cap="flat" cmpd="sng" w="25400">
            <a:solidFill>
              <a:srgbClr val="D903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1"/>
          <p:cNvSpPr/>
          <p:nvPr/>
        </p:nvSpPr>
        <p:spPr>
          <a:xfrm>
            <a:off x="6035040" y="2731770"/>
            <a:ext cx="2926200" cy="4002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 cap="flat" cmpd="sng" w="25400">
            <a:solidFill>
              <a:srgbClr val="D903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1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SHOPPING STEPS</a:t>
            </a:r>
            <a:endParaRPr sz="288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48" name="Google Shape;148;p21"/>
          <p:cNvSpPr txBox="1"/>
          <p:nvPr/>
        </p:nvSpPr>
        <p:spPr>
          <a:xfrm>
            <a:off x="285750" y="3188970"/>
            <a:ext cx="2697600" cy="14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98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Check the Kitchen</a:t>
            </a:r>
            <a:endParaRPr b="1" sz="198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See what you are missing. 'We don't have any fruit.'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49" name="Google Shape;149;p21"/>
          <p:cNvSpPr txBox="1"/>
          <p:nvPr/>
        </p:nvSpPr>
        <p:spPr>
          <a:xfrm>
            <a:off x="3211830" y="3188970"/>
            <a:ext cx="2697600" cy="11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98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Ask Questions</a:t>
            </a:r>
            <a:endParaRPr b="1" sz="198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'How many pears do we need?'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50" name="Google Shape;150;p21"/>
          <p:cNvSpPr txBox="1"/>
          <p:nvPr/>
        </p:nvSpPr>
        <p:spPr>
          <a:xfrm>
            <a:off x="6149340" y="3188970"/>
            <a:ext cx="2697600" cy="14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98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Make a List</a:t>
            </a:r>
            <a:endParaRPr b="1" sz="198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'I will buy some strawberries and a few pears.'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