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e62020c68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e62020c68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69ee6204002a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69ee6204002a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69ee6204682d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69ee6204682d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9ee6204b39a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9ee6204b39a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69ee6204b4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69ee6204b4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ee6202596e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ee6202596e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ee62028636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ee62028636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ee62030a7d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ee62030a7d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9ee62033c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9ee62033c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ee62037f1c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ee62037f1c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9ee6203ab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9ee6203ab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ee6203f3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ee6203f3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9ee6203f3d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9ee6203f3d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087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Family Structures and Living Spaces</a:t>
            </a:r>
            <a:endParaRPr b="1" sz="324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7462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Exploring how we live and who we share our homes with.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8887"/>
            <a:ext cx="2834640" cy="219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Comparing Homes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What are some advantages of living in a large extended family compared to a smaller nuclear family? Think about chores, fun, and space!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Comparing Homes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You might have said...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More people to help with household chores.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There is always someone to talk to or play with.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Grandparents can share wisdom and stories.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It might be noisier or have less personal space.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✅​</a:t>
            </a:r>
            <a:endParaRPr sz="36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Final Check!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If Ayşe lives with her parents, her brother, and her grandmother, what kind of family structure does she have?</a:t>
            </a:r>
            <a:endParaRPr sz="16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Family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 Family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4.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Apartment Flat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Answers on the next slide...</a:t>
            </a:r>
            <a:endParaRPr sz="162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Final Check!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If Ayşe lives with her parents, her brother, and her grandmother, what kind of family structure does she have?</a:t>
            </a:r>
            <a:endParaRPr sz="16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Family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Open Sans"/>
                <a:ea typeface="Open Sans"/>
                <a:cs typeface="Open Sans"/>
                <a:sym typeface="Open Sans"/>
              </a:rPr>
              <a:t>Extended Family</a:t>
            </a:r>
            <a:endParaRPr b="1" sz="1800">
              <a:solidFill>
                <a:srgbClr val="2C6E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👍​</a:t>
            </a:r>
            <a:endParaRPr sz="36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4.</a:t>
            </a:r>
            <a:endParaRPr b="1" sz="252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Apartment Flat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✅​</a:t>
            </a:r>
            <a:endParaRPr sz="36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Our Learning Journey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788670"/>
            <a:ext cx="45720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Today, we are going to explore different types of families and the beautiful homes they live in. By the end of this lesson, you will be able to: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Distinguish between </a:t>
            </a: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families.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Identify different rooms and family roles in a home.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Compare </a:t>
            </a: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apartment flats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houses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Key Vocabulary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3417570"/>
            <a:ext cx="1965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Family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Parents and children living together.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80310" y="2731770"/>
            <a:ext cx="1965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 Family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Includes grandparents, aunts, and uncles.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686300" y="3417570"/>
            <a:ext cx="1965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Household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People living together in one home.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880860" y="2731770"/>
            <a:ext cx="1965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A house not joined to others.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714750" y="91440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Who makes a house a home?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14750" y="1965960"/>
            <a:ext cx="51435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Think about your home...</a:t>
            </a:r>
            <a:endParaRPr b="1" sz="216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Is it busy with relatives or quiet with just parents?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Turkish families come in many sizes! Whether you live with grandparents or siblings, every family is special.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56" y="2583180"/>
            <a:ext cx="4189997" cy="227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10" y="2584371"/>
            <a:ext cx="4194810" cy="22721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Family Photo Collage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78867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Look at these Turkish households. Can you spot the differences?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360170"/>
            <a:ext cx="41949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Families</a:t>
            </a:r>
            <a:endParaRPr b="1" sz="198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These are small groups of parents and kids living together.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652010" y="1360170"/>
            <a:ext cx="41949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 Families</a:t>
            </a:r>
            <a:endParaRPr b="1" sz="198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These large households often include three generations under one roof!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285750" y="2926080"/>
            <a:ext cx="4572000" cy="960000"/>
          </a:xfrm>
          <a:prstGeom prst="roundRect">
            <a:avLst>
              <a:gd fmla="val 16667" name="adj"/>
            </a:avLst>
          </a:prstGeom>
          <a:solidFill>
            <a:srgbClr val="FFFFFF">
              <a:alpha val="40000"/>
            </a:srgbClr>
          </a:solidFill>
          <a:ln cap="flat" cmpd="sng" w="12700">
            <a:solidFill>
              <a:srgbClr val="A759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400050" y="3234690"/>
            <a:ext cx="342900" cy="342900"/>
          </a:xfrm>
          <a:prstGeom prst="ellipse">
            <a:avLst/>
          </a:prstGeom>
          <a:solidFill>
            <a:srgbClr val="A759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285750" y="4000500"/>
            <a:ext cx="4572000" cy="685800"/>
          </a:xfrm>
          <a:prstGeom prst="roundRect">
            <a:avLst>
              <a:gd fmla="val 16667" name="adj"/>
            </a:avLst>
          </a:prstGeom>
          <a:solidFill>
            <a:srgbClr val="FFFFFF">
              <a:alpha val="40000"/>
            </a:srgbClr>
          </a:solidFill>
          <a:ln cap="flat" cmpd="sng" w="12700">
            <a:solidFill>
              <a:srgbClr val="A759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00050" y="4171950"/>
            <a:ext cx="342900" cy="342900"/>
          </a:xfrm>
          <a:prstGeom prst="ellipse">
            <a:avLst/>
          </a:prstGeom>
          <a:solidFill>
            <a:srgbClr val="A759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Listening: The Living Room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285750" y="78867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What do you hear?</a:t>
            </a:r>
            <a:endParaRPr b="1" sz="216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Listen to the description: </a:t>
            </a:r>
            <a:r>
              <a:rPr i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'In this room, my grandfather is sitting in his favorite armchair reading the news. My younger brother is playing with blocks on the rug.'</a:t>
            </a:r>
            <a:endParaRPr i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Who is in this household?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00050" y="3234690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834390" y="3040380"/>
            <a:ext cx="3909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Listen for keywords like 'Grandfather' or 'Sister'.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00050" y="4171950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34390" y="4114800"/>
            <a:ext cx="39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Identify the furniture mentioned.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931670"/>
            <a:ext cx="4171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474470"/>
            <a:ext cx="4171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Where We Live: Different Houses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85750" y="78867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In Turkey, we live in various buildings depending on city or village life.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85750" y="3760470"/>
            <a:ext cx="417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Apartment Flats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Common in cities. Many families share one tall building.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686300" y="3303270"/>
            <a:ext cx="4172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Houses</a:t>
            </a: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 - Independent homes found in smaller towns or suburbs.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Match the Word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Family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Household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4.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 Family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Two parents and their children.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b)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The group of people living in one home.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c)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29050" y="29718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Relatives like grandparents and aunts living together.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 standalone home not joined to others.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A7590E"/>
                </a:solidFill>
                <a:latin typeface="Open Sans"/>
                <a:ea typeface="Open Sans"/>
                <a:cs typeface="Open Sans"/>
                <a:sym typeface="Open Sans"/>
              </a:rPr>
              <a:t>Match the Word</a:t>
            </a:r>
            <a:endParaRPr b="1" sz="2880">
              <a:solidFill>
                <a:srgbClr val="A7590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✅​</a:t>
            </a:r>
            <a:endParaRPr sz="36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Detached House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Nuclear Family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Household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4.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Extended Family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d)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 standalone home not joined to others.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a)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Two parents and their children.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b)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The group of people living in one home.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c)</a:t>
            </a:r>
            <a:endParaRPr b="1"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829050" y="38862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Open Sans"/>
                <a:ea typeface="Open Sans"/>
                <a:cs typeface="Open Sans"/>
                <a:sym typeface="Open Sans"/>
              </a:rPr>
              <a:t>Relatives like grandparents and aunts living together.</a:t>
            </a:r>
            <a:endParaRPr sz="1800">
              <a:solidFill>
                <a:srgbClr val="040F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