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Comic Neue"/>
      <p:regular r:id="rId19"/>
      <p:bold r:id="rId20"/>
      <p:italic r:id="rId21"/>
      <p:boldItalic r:id="rId22"/>
    </p:embeddedFont>
    <p:embeddedFont>
      <p:font typeface="Luckiest Guy"/>
      <p:regular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omicNeue-bold.fntdata"/><Relationship Id="rId11" Type="http://schemas.openxmlformats.org/officeDocument/2006/relationships/slide" Target="slides/slide6.xml"/><Relationship Id="rId22" Type="http://schemas.openxmlformats.org/officeDocument/2006/relationships/font" Target="fonts/ComicNeue-boldItalic.fntdata"/><Relationship Id="rId10" Type="http://schemas.openxmlformats.org/officeDocument/2006/relationships/slide" Target="slides/slide5.xml"/><Relationship Id="rId21" Type="http://schemas.openxmlformats.org/officeDocument/2006/relationships/font" Target="fonts/ComicNeue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LuckiestGuy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ComicNeue-regular.fntdata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6a0caac775d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6a0caac775d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6a0caac9d0efa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6a0caac9d0efa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6a0caac9d15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6a0caac9d15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6a0caac9d1b2c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6a0caac9d1b2c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6a0caac9d1f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6a0caac9d1f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6a0caac7a4d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6a0caac7a4d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6a0caac7ca6da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6a0caac7ca6da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6a0caac856d4e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6a0caac856d4e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6a0caac88d2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6a0caac88d2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6a0caac96f5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6a0caac96f5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6a0caac98e1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6a0caac98e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6a0caac98e5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6a0caac98e5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6a0caac98e97a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6a0caac98e97a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7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Relationship Id="rId4" Type="http://schemas.openxmlformats.org/officeDocument/2006/relationships/image" Target="../media/image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Relationship Id="rId4" Type="http://schemas.openxmlformats.org/officeDocument/2006/relationships/image" Target="../media/image10.jpg"/><Relationship Id="rId5" Type="http://schemas.openxmlformats.org/officeDocument/2006/relationships/image" Target="../media/image11.jpg"/><Relationship Id="rId6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Relationship Id="rId4" Type="http://schemas.openxmlformats.org/officeDocument/2006/relationships/image" Target="../media/image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Relationship Id="rId4" Type="http://schemas.openxmlformats.org/officeDocument/2006/relationships/image" Target="../media/image1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Relationship Id="rId4" Type="http://schemas.openxmlformats.org/officeDocument/2006/relationships/image" Target="../media/image1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g"/><Relationship Id="rId4" Type="http://schemas.openxmlformats.org/officeDocument/2006/relationships/image" Target="../media/image3.jpg"/><Relationship Id="rId5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7260" y="742950"/>
            <a:ext cx="3657600" cy="36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4914900" y="1508760"/>
            <a:ext cx="3829200" cy="12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240">
                <a:solidFill>
                  <a:srgbClr val="409E9E"/>
                </a:solidFill>
                <a:latin typeface="Luckiest Guy"/>
                <a:ea typeface="Luckiest Guy"/>
                <a:cs typeface="Luckiest Guy"/>
                <a:sym typeface="Luckiest Guy"/>
              </a:rPr>
              <a:t>CARING FOR OUR ANIMAL FRIENDS</a:t>
            </a:r>
            <a:endParaRPr sz="3240">
              <a:solidFill>
                <a:srgbClr val="409E9E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4914900" y="2674620"/>
            <a:ext cx="3829200" cy="7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Learning how to use 'should' and 'shouldn't' to protect nature.</a:t>
            </a:r>
            <a:endParaRPr sz="18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2"/>
          <p:cNvSpPr txBox="1"/>
          <p:nvPr/>
        </p:nvSpPr>
        <p:spPr>
          <a:xfrm>
            <a:off x="285750" y="17145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880">
                <a:solidFill>
                  <a:srgbClr val="409E9E"/>
                </a:solidFill>
                <a:latin typeface="Luckiest Guy"/>
                <a:ea typeface="Luckiest Guy"/>
                <a:cs typeface="Luckiest Guy"/>
                <a:sym typeface="Luckiest Guy"/>
              </a:rPr>
              <a:t>MATCH THE WORDS</a:t>
            </a:r>
            <a:endParaRPr sz="2880">
              <a:solidFill>
                <a:srgbClr val="409E9E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149" name="Google Shape;149;p22"/>
          <p:cNvSpPr txBox="1"/>
          <p:nvPr/>
        </p:nvSpPr>
        <p:spPr>
          <a:xfrm>
            <a:off x="285750" y="1143000"/>
            <a:ext cx="525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1.</a:t>
            </a:r>
            <a:endParaRPr b="1" sz="18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50" name="Google Shape;150;p22"/>
          <p:cNvSpPr txBox="1"/>
          <p:nvPr/>
        </p:nvSpPr>
        <p:spPr>
          <a:xfrm>
            <a:off x="685800" y="1143000"/>
            <a:ext cx="2286000" cy="617100"/>
          </a:xfrm>
          <a:prstGeom prst="rect">
            <a:avLst/>
          </a:prstGeom>
          <a:solidFill>
            <a:srgbClr val="F4F9FC"/>
          </a:solidFill>
          <a:ln cap="flat" cmpd="sng" w="3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Protect</a:t>
            </a:r>
            <a:endParaRPr b="1" sz="18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51" name="Google Shape;151;p22"/>
          <p:cNvSpPr txBox="1"/>
          <p:nvPr/>
        </p:nvSpPr>
        <p:spPr>
          <a:xfrm>
            <a:off x="285750" y="2057400"/>
            <a:ext cx="525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2.</a:t>
            </a:r>
            <a:endParaRPr b="1" sz="18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52" name="Google Shape;152;p22"/>
          <p:cNvSpPr txBox="1"/>
          <p:nvPr/>
        </p:nvSpPr>
        <p:spPr>
          <a:xfrm>
            <a:off x="685800" y="2057400"/>
            <a:ext cx="2286000" cy="617100"/>
          </a:xfrm>
          <a:prstGeom prst="rect">
            <a:avLst/>
          </a:prstGeom>
          <a:solidFill>
            <a:srgbClr val="F4F9FC"/>
          </a:solidFill>
          <a:ln cap="flat" cmpd="sng" w="3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Damage</a:t>
            </a:r>
            <a:endParaRPr b="1" sz="18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53" name="Google Shape;153;p22"/>
          <p:cNvSpPr txBox="1"/>
          <p:nvPr/>
        </p:nvSpPr>
        <p:spPr>
          <a:xfrm>
            <a:off x="285750" y="2971800"/>
            <a:ext cx="525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3.</a:t>
            </a:r>
            <a:endParaRPr b="1" sz="18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54" name="Google Shape;154;p22"/>
          <p:cNvSpPr txBox="1"/>
          <p:nvPr/>
        </p:nvSpPr>
        <p:spPr>
          <a:xfrm>
            <a:off x="685800" y="2971800"/>
            <a:ext cx="2286000" cy="617100"/>
          </a:xfrm>
          <a:prstGeom prst="rect">
            <a:avLst/>
          </a:prstGeom>
          <a:solidFill>
            <a:srgbClr val="F4F9FC"/>
          </a:solidFill>
          <a:ln cap="flat" cmpd="sng" w="3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Obligation</a:t>
            </a:r>
            <a:endParaRPr b="1" sz="18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55" name="Google Shape;155;p22"/>
          <p:cNvSpPr txBox="1"/>
          <p:nvPr/>
        </p:nvSpPr>
        <p:spPr>
          <a:xfrm>
            <a:off x="285750" y="3886200"/>
            <a:ext cx="525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4.</a:t>
            </a:r>
            <a:endParaRPr b="1" sz="18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56" name="Google Shape;156;p22"/>
          <p:cNvSpPr txBox="1"/>
          <p:nvPr/>
        </p:nvSpPr>
        <p:spPr>
          <a:xfrm>
            <a:off x="685800" y="3886200"/>
            <a:ext cx="2286000" cy="617100"/>
          </a:xfrm>
          <a:prstGeom prst="rect">
            <a:avLst/>
          </a:prstGeom>
          <a:solidFill>
            <a:srgbClr val="F4F9FC"/>
          </a:solidFill>
          <a:ln cap="flat" cmpd="sng" w="3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Environment</a:t>
            </a:r>
            <a:endParaRPr b="1" sz="18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57" name="Google Shape;157;p22"/>
          <p:cNvSpPr txBox="1"/>
          <p:nvPr/>
        </p:nvSpPr>
        <p:spPr>
          <a:xfrm>
            <a:off x="3429000" y="1143000"/>
            <a:ext cx="5259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a)</a:t>
            </a:r>
            <a:endParaRPr b="1" sz="18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58" name="Google Shape;158;p22"/>
          <p:cNvSpPr txBox="1"/>
          <p:nvPr/>
        </p:nvSpPr>
        <p:spPr>
          <a:xfrm>
            <a:off x="3829050" y="1143000"/>
            <a:ext cx="51435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Something you must do because it is right.</a:t>
            </a:r>
            <a:endParaRPr sz="18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59" name="Google Shape;159;p22"/>
          <p:cNvSpPr txBox="1"/>
          <p:nvPr/>
        </p:nvSpPr>
        <p:spPr>
          <a:xfrm>
            <a:off x="3429000" y="2057400"/>
            <a:ext cx="5259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b)</a:t>
            </a:r>
            <a:endParaRPr b="1" sz="18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60" name="Google Shape;160;p22"/>
          <p:cNvSpPr txBox="1"/>
          <p:nvPr/>
        </p:nvSpPr>
        <p:spPr>
          <a:xfrm>
            <a:off x="3829050" y="2057400"/>
            <a:ext cx="51435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The natural world around us.</a:t>
            </a:r>
            <a:endParaRPr sz="18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61" name="Google Shape;161;p22"/>
          <p:cNvSpPr txBox="1"/>
          <p:nvPr/>
        </p:nvSpPr>
        <p:spPr>
          <a:xfrm>
            <a:off x="3429000" y="2971800"/>
            <a:ext cx="5259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c)</a:t>
            </a:r>
            <a:endParaRPr b="1" sz="18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62" name="Google Shape;162;p22"/>
          <p:cNvSpPr txBox="1"/>
          <p:nvPr/>
        </p:nvSpPr>
        <p:spPr>
          <a:xfrm>
            <a:off x="3829050" y="2971800"/>
            <a:ext cx="51435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To keep something safe.</a:t>
            </a:r>
            <a:endParaRPr sz="18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63" name="Google Shape;163;p22"/>
          <p:cNvSpPr txBox="1"/>
          <p:nvPr/>
        </p:nvSpPr>
        <p:spPr>
          <a:xfrm>
            <a:off x="3429000" y="3886200"/>
            <a:ext cx="5259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d)</a:t>
            </a:r>
            <a:endParaRPr b="1" sz="18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64" name="Google Shape;164;p22"/>
          <p:cNvSpPr txBox="1"/>
          <p:nvPr/>
        </p:nvSpPr>
        <p:spPr>
          <a:xfrm>
            <a:off x="3829050" y="3886200"/>
            <a:ext cx="51435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Harm caused to something.</a:t>
            </a:r>
            <a:endParaRPr sz="18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3"/>
          <p:cNvSpPr txBox="1"/>
          <p:nvPr/>
        </p:nvSpPr>
        <p:spPr>
          <a:xfrm>
            <a:off x="285750" y="17145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880">
                <a:solidFill>
                  <a:srgbClr val="409E9E"/>
                </a:solidFill>
                <a:latin typeface="Luckiest Guy"/>
                <a:ea typeface="Luckiest Guy"/>
                <a:cs typeface="Luckiest Guy"/>
                <a:sym typeface="Luckiest Guy"/>
              </a:rPr>
              <a:t>MATCH THE WORDS</a:t>
            </a:r>
            <a:endParaRPr sz="2880">
              <a:solidFill>
                <a:srgbClr val="409E9E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170" name="Google Shape;170;p23"/>
          <p:cNvSpPr txBox="1"/>
          <p:nvPr/>
        </p:nvSpPr>
        <p:spPr>
          <a:xfrm>
            <a:off x="8366760" y="342900"/>
            <a:ext cx="5487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✅​</a:t>
            </a:r>
            <a:endParaRPr sz="3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71" name="Google Shape;171;p23"/>
          <p:cNvSpPr txBox="1"/>
          <p:nvPr/>
        </p:nvSpPr>
        <p:spPr>
          <a:xfrm>
            <a:off x="285750" y="1143000"/>
            <a:ext cx="525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1.</a:t>
            </a:r>
            <a:endParaRPr b="1" sz="18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72" name="Google Shape;172;p23"/>
          <p:cNvSpPr txBox="1"/>
          <p:nvPr/>
        </p:nvSpPr>
        <p:spPr>
          <a:xfrm>
            <a:off x="685800" y="1143000"/>
            <a:ext cx="2286000" cy="617100"/>
          </a:xfrm>
          <a:prstGeom prst="rect">
            <a:avLst/>
          </a:prstGeom>
          <a:solidFill>
            <a:srgbClr val="F4F9FC"/>
          </a:solidFill>
          <a:ln cap="flat" cmpd="sng" w="3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Protect</a:t>
            </a:r>
            <a:endParaRPr b="1" sz="18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73" name="Google Shape;173;p23"/>
          <p:cNvSpPr txBox="1"/>
          <p:nvPr/>
        </p:nvSpPr>
        <p:spPr>
          <a:xfrm>
            <a:off x="285750" y="2057400"/>
            <a:ext cx="525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2.</a:t>
            </a:r>
            <a:endParaRPr b="1" sz="18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74" name="Google Shape;174;p23"/>
          <p:cNvSpPr txBox="1"/>
          <p:nvPr/>
        </p:nvSpPr>
        <p:spPr>
          <a:xfrm>
            <a:off x="685800" y="2057400"/>
            <a:ext cx="2286000" cy="617100"/>
          </a:xfrm>
          <a:prstGeom prst="rect">
            <a:avLst/>
          </a:prstGeom>
          <a:solidFill>
            <a:srgbClr val="F4F9FC"/>
          </a:solidFill>
          <a:ln cap="flat" cmpd="sng" w="3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Damage</a:t>
            </a:r>
            <a:endParaRPr b="1" sz="18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75" name="Google Shape;175;p23"/>
          <p:cNvSpPr txBox="1"/>
          <p:nvPr/>
        </p:nvSpPr>
        <p:spPr>
          <a:xfrm>
            <a:off x="285750" y="2971800"/>
            <a:ext cx="525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3.</a:t>
            </a:r>
            <a:endParaRPr b="1" sz="18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76" name="Google Shape;176;p23"/>
          <p:cNvSpPr txBox="1"/>
          <p:nvPr/>
        </p:nvSpPr>
        <p:spPr>
          <a:xfrm>
            <a:off x="685800" y="2971800"/>
            <a:ext cx="2286000" cy="617100"/>
          </a:xfrm>
          <a:prstGeom prst="rect">
            <a:avLst/>
          </a:prstGeom>
          <a:solidFill>
            <a:srgbClr val="F4F9FC"/>
          </a:solidFill>
          <a:ln cap="flat" cmpd="sng" w="3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Obligation</a:t>
            </a:r>
            <a:endParaRPr b="1" sz="18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77" name="Google Shape;177;p23"/>
          <p:cNvSpPr txBox="1"/>
          <p:nvPr/>
        </p:nvSpPr>
        <p:spPr>
          <a:xfrm>
            <a:off x="285750" y="3886200"/>
            <a:ext cx="525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4.</a:t>
            </a:r>
            <a:endParaRPr b="1" sz="18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78" name="Google Shape;178;p23"/>
          <p:cNvSpPr txBox="1"/>
          <p:nvPr/>
        </p:nvSpPr>
        <p:spPr>
          <a:xfrm>
            <a:off x="685800" y="3886200"/>
            <a:ext cx="2286000" cy="617100"/>
          </a:xfrm>
          <a:prstGeom prst="rect">
            <a:avLst/>
          </a:prstGeom>
          <a:solidFill>
            <a:srgbClr val="F4F9FC"/>
          </a:solidFill>
          <a:ln cap="flat" cmpd="sng" w="3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Environment</a:t>
            </a:r>
            <a:endParaRPr b="1" sz="18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79" name="Google Shape;179;p23"/>
          <p:cNvSpPr txBox="1"/>
          <p:nvPr/>
        </p:nvSpPr>
        <p:spPr>
          <a:xfrm>
            <a:off x="3429000" y="1143000"/>
            <a:ext cx="5259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c)</a:t>
            </a:r>
            <a:endParaRPr b="1" sz="18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80" name="Google Shape;180;p23"/>
          <p:cNvSpPr txBox="1"/>
          <p:nvPr/>
        </p:nvSpPr>
        <p:spPr>
          <a:xfrm>
            <a:off x="3829050" y="1143000"/>
            <a:ext cx="51435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To keep something safe.</a:t>
            </a:r>
            <a:endParaRPr sz="18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81" name="Google Shape;181;p23"/>
          <p:cNvSpPr txBox="1"/>
          <p:nvPr/>
        </p:nvSpPr>
        <p:spPr>
          <a:xfrm>
            <a:off x="3429000" y="2057400"/>
            <a:ext cx="5259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d)</a:t>
            </a:r>
            <a:endParaRPr b="1" sz="18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82" name="Google Shape;182;p23"/>
          <p:cNvSpPr txBox="1"/>
          <p:nvPr/>
        </p:nvSpPr>
        <p:spPr>
          <a:xfrm>
            <a:off x="3829050" y="2057400"/>
            <a:ext cx="51435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Harm caused to something.</a:t>
            </a:r>
            <a:endParaRPr sz="18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83" name="Google Shape;183;p23"/>
          <p:cNvSpPr txBox="1"/>
          <p:nvPr/>
        </p:nvSpPr>
        <p:spPr>
          <a:xfrm>
            <a:off x="3429000" y="2971800"/>
            <a:ext cx="5259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a)</a:t>
            </a:r>
            <a:endParaRPr b="1" sz="18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84" name="Google Shape;184;p23"/>
          <p:cNvSpPr txBox="1"/>
          <p:nvPr/>
        </p:nvSpPr>
        <p:spPr>
          <a:xfrm>
            <a:off x="3829050" y="2971800"/>
            <a:ext cx="51435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Something you must do because it is right.</a:t>
            </a:r>
            <a:endParaRPr sz="18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85" name="Google Shape;185;p23"/>
          <p:cNvSpPr txBox="1"/>
          <p:nvPr/>
        </p:nvSpPr>
        <p:spPr>
          <a:xfrm>
            <a:off x="3429000" y="3886200"/>
            <a:ext cx="5259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b)</a:t>
            </a:r>
            <a:endParaRPr b="1" sz="18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86" name="Google Shape;186;p23"/>
          <p:cNvSpPr txBox="1"/>
          <p:nvPr/>
        </p:nvSpPr>
        <p:spPr>
          <a:xfrm>
            <a:off x="3829050" y="3886200"/>
            <a:ext cx="51435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The natural world around us.</a:t>
            </a:r>
            <a:endParaRPr sz="18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4"/>
          <p:cNvSpPr txBox="1"/>
          <p:nvPr/>
        </p:nvSpPr>
        <p:spPr>
          <a:xfrm>
            <a:off x="285750" y="17145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880">
                <a:solidFill>
                  <a:srgbClr val="409E9E"/>
                </a:solidFill>
                <a:latin typeface="Luckiest Guy"/>
                <a:ea typeface="Luckiest Guy"/>
                <a:cs typeface="Luckiest Guy"/>
                <a:sym typeface="Luckiest Guy"/>
              </a:rPr>
              <a:t>FINAL CHECK!</a:t>
            </a:r>
            <a:endParaRPr sz="2880">
              <a:solidFill>
                <a:srgbClr val="409E9E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192" name="Google Shape;192;p24"/>
          <p:cNvSpPr txBox="1"/>
          <p:nvPr/>
        </p:nvSpPr>
        <p:spPr>
          <a:xfrm>
            <a:off x="285750" y="857250"/>
            <a:ext cx="85725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Which sentence is the best advice for visiting a forest?</a:t>
            </a:r>
            <a:endParaRPr sz="18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93" name="Google Shape;193;p24"/>
          <p:cNvSpPr txBox="1"/>
          <p:nvPr/>
        </p:nvSpPr>
        <p:spPr>
          <a:xfrm>
            <a:off x="285750" y="1657350"/>
            <a:ext cx="5259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52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1.</a:t>
            </a:r>
            <a:endParaRPr b="1" sz="252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94" name="Google Shape;194;p24"/>
          <p:cNvSpPr txBox="1"/>
          <p:nvPr/>
        </p:nvSpPr>
        <p:spPr>
          <a:xfrm>
            <a:off x="857250" y="1657350"/>
            <a:ext cx="8001000" cy="685800"/>
          </a:xfrm>
          <a:prstGeom prst="rect">
            <a:avLst/>
          </a:prstGeom>
          <a:solidFill>
            <a:srgbClr val="F4F9FC"/>
          </a:solidFill>
          <a:ln cap="flat" cmpd="sng" w="457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1430" marR="1143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We should leave our plastic bags on the grass.</a:t>
            </a:r>
            <a:endParaRPr sz="18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95" name="Google Shape;195;p24"/>
          <p:cNvSpPr txBox="1"/>
          <p:nvPr/>
        </p:nvSpPr>
        <p:spPr>
          <a:xfrm>
            <a:off x="285750" y="2514600"/>
            <a:ext cx="5259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52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2.</a:t>
            </a:r>
            <a:endParaRPr b="1" sz="252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96" name="Google Shape;196;p24"/>
          <p:cNvSpPr txBox="1"/>
          <p:nvPr/>
        </p:nvSpPr>
        <p:spPr>
          <a:xfrm>
            <a:off x="857250" y="2514600"/>
            <a:ext cx="8001000" cy="685800"/>
          </a:xfrm>
          <a:prstGeom prst="rect">
            <a:avLst/>
          </a:prstGeom>
          <a:solidFill>
            <a:srgbClr val="F4F9FC"/>
          </a:solidFill>
          <a:ln cap="flat" cmpd="sng" w="457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1430" marR="1143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We shouldn't disturb the animals' nests.</a:t>
            </a:r>
            <a:endParaRPr sz="18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97" name="Google Shape;197;p24"/>
          <p:cNvSpPr txBox="1"/>
          <p:nvPr/>
        </p:nvSpPr>
        <p:spPr>
          <a:xfrm>
            <a:off x="285750" y="3371850"/>
            <a:ext cx="5259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52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3.</a:t>
            </a:r>
            <a:endParaRPr b="1" sz="252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98" name="Google Shape;198;p24"/>
          <p:cNvSpPr txBox="1"/>
          <p:nvPr/>
        </p:nvSpPr>
        <p:spPr>
          <a:xfrm>
            <a:off x="857250" y="3371850"/>
            <a:ext cx="8001000" cy="685800"/>
          </a:xfrm>
          <a:prstGeom prst="rect">
            <a:avLst/>
          </a:prstGeom>
          <a:solidFill>
            <a:srgbClr val="F4F9FC"/>
          </a:solidFill>
          <a:ln cap="flat" cmpd="sng" w="457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1430" marR="1143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We should cut down trees for firewood.</a:t>
            </a:r>
            <a:endParaRPr sz="18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99" name="Google Shape;199;p24"/>
          <p:cNvSpPr txBox="1"/>
          <p:nvPr/>
        </p:nvSpPr>
        <p:spPr>
          <a:xfrm>
            <a:off x="285750" y="4229100"/>
            <a:ext cx="5259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52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4.</a:t>
            </a:r>
            <a:endParaRPr b="1" sz="252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200" name="Google Shape;200;p24"/>
          <p:cNvSpPr txBox="1"/>
          <p:nvPr/>
        </p:nvSpPr>
        <p:spPr>
          <a:xfrm>
            <a:off x="857250" y="4229100"/>
            <a:ext cx="8001000" cy="685800"/>
          </a:xfrm>
          <a:prstGeom prst="rect">
            <a:avLst/>
          </a:prstGeom>
          <a:solidFill>
            <a:srgbClr val="F4F9FC"/>
          </a:solidFill>
          <a:ln cap="flat" cmpd="sng" w="457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1430" marR="1143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We shouldn't worry about keeping the water clean.</a:t>
            </a:r>
            <a:endParaRPr sz="18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201" name="Google Shape;201;p24"/>
          <p:cNvSpPr txBox="1"/>
          <p:nvPr/>
        </p:nvSpPr>
        <p:spPr>
          <a:xfrm>
            <a:off x="6160770" y="308610"/>
            <a:ext cx="2743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20">
                <a:solidFill>
                  <a:srgbClr val="D90368"/>
                </a:solidFill>
                <a:latin typeface="Comic Neue"/>
                <a:ea typeface="Comic Neue"/>
                <a:cs typeface="Comic Neue"/>
                <a:sym typeface="Comic Neue"/>
              </a:rPr>
              <a:t>Answers on the next slide...</a:t>
            </a:r>
            <a:endParaRPr sz="1620">
              <a:solidFill>
                <a:srgbClr val="D90368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5"/>
          <p:cNvSpPr txBox="1"/>
          <p:nvPr/>
        </p:nvSpPr>
        <p:spPr>
          <a:xfrm>
            <a:off x="285750" y="17145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880">
                <a:solidFill>
                  <a:srgbClr val="409E9E"/>
                </a:solidFill>
                <a:latin typeface="Luckiest Guy"/>
                <a:ea typeface="Luckiest Guy"/>
                <a:cs typeface="Luckiest Guy"/>
                <a:sym typeface="Luckiest Guy"/>
              </a:rPr>
              <a:t>FINAL CHECK!</a:t>
            </a:r>
            <a:endParaRPr sz="2880">
              <a:solidFill>
                <a:srgbClr val="409E9E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207" name="Google Shape;207;p25"/>
          <p:cNvSpPr txBox="1"/>
          <p:nvPr/>
        </p:nvSpPr>
        <p:spPr>
          <a:xfrm>
            <a:off x="285750" y="857250"/>
            <a:ext cx="85725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Which sentence is the best advice for visiting a forest?</a:t>
            </a:r>
            <a:endParaRPr sz="18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208" name="Google Shape;208;p25"/>
          <p:cNvSpPr txBox="1"/>
          <p:nvPr/>
        </p:nvSpPr>
        <p:spPr>
          <a:xfrm>
            <a:off x="285750" y="1657350"/>
            <a:ext cx="5259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52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1.</a:t>
            </a:r>
            <a:endParaRPr b="1" sz="252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209" name="Google Shape;209;p25"/>
          <p:cNvSpPr txBox="1"/>
          <p:nvPr/>
        </p:nvSpPr>
        <p:spPr>
          <a:xfrm>
            <a:off x="857250" y="1657350"/>
            <a:ext cx="8001000" cy="685800"/>
          </a:xfrm>
          <a:prstGeom prst="rect">
            <a:avLst/>
          </a:prstGeom>
          <a:solidFill>
            <a:srgbClr val="F4F9FC"/>
          </a:solidFill>
          <a:ln cap="flat" cmpd="sng" w="457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1430" marR="1143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We should leave our plastic bags on the grass.</a:t>
            </a:r>
            <a:endParaRPr sz="18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210" name="Google Shape;210;p25"/>
          <p:cNvSpPr txBox="1"/>
          <p:nvPr/>
        </p:nvSpPr>
        <p:spPr>
          <a:xfrm>
            <a:off x="285750" y="2514600"/>
            <a:ext cx="5259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52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2.</a:t>
            </a:r>
            <a:endParaRPr b="1" sz="252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211" name="Google Shape;211;p25"/>
          <p:cNvSpPr txBox="1"/>
          <p:nvPr/>
        </p:nvSpPr>
        <p:spPr>
          <a:xfrm>
            <a:off x="857250" y="2514600"/>
            <a:ext cx="8001000" cy="685800"/>
          </a:xfrm>
          <a:prstGeom prst="rect">
            <a:avLst/>
          </a:prstGeom>
          <a:solidFill>
            <a:srgbClr val="F4F9FC"/>
          </a:solidFill>
          <a:ln cap="flat" cmpd="sng" w="457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1430" marR="1143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2C6E49"/>
                </a:solidFill>
                <a:latin typeface="Comic Neue"/>
                <a:ea typeface="Comic Neue"/>
                <a:cs typeface="Comic Neue"/>
                <a:sym typeface="Comic Neue"/>
              </a:rPr>
              <a:t>We shouldn't disturb the animals' nests.</a:t>
            </a:r>
            <a:endParaRPr b="1" sz="1800">
              <a:solidFill>
                <a:srgbClr val="2C6E49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212" name="Google Shape;212;p25"/>
          <p:cNvSpPr txBox="1"/>
          <p:nvPr/>
        </p:nvSpPr>
        <p:spPr>
          <a:xfrm>
            <a:off x="8515350" y="2571750"/>
            <a:ext cx="5487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👍​</a:t>
            </a:r>
            <a:endParaRPr sz="3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213" name="Google Shape;213;p25"/>
          <p:cNvSpPr txBox="1"/>
          <p:nvPr/>
        </p:nvSpPr>
        <p:spPr>
          <a:xfrm>
            <a:off x="285750" y="3371850"/>
            <a:ext cx="5259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52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3.</a:t>
            </a:r>
            <a:endParaRPr b="1" sz="252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214" name="Google Shape;214;p25"/>
          <p:cNvSpPr txBox="1"/>
          <p:nvPr/>
        </p:nvSpPr>
        <p:spPr>
          <a:xfrm>
            <a:off x="857250" y="3371850"/>
            <a:ext cx="8001000" cy="685800"/>
          </a:xfrm>
          <a:prstGeom prst="rect">
            <a:avLst/>
          </a:prstGeom>
          <a:solidFill>
            <a:srgbClr val="F4F9FC"/>
          </a:solidFill>
          <a:ln cap="flat" cmpd="sng" w="457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1430" marR="1143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We should cut down trees for firewood.</a:t>
            </a:r>
            <a:endParaRPr sz="18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215" name="Google Shape;215;p25"/>
          <p:cNvSpPr txBox="1"/>
          <p:nvPr/>
        </p:nvSpPr>
        <p:spPr>
          <a:xfrm>
            <a:off x="285750" y="4229100"/>
            <a:ext cx="5259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52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4.</a:t>
            </a:r>
            <a:endParaRPr b="1" sz="252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216" name="Google Shape;216;p25"/>
          <p:cNvSpPr txBox="1"/>
          <p:nvPr/>
        </p:nvSpPr>
        <p:spPr>
          <a:xfrm>
            <a:off x="857250" y="4229100"/>
            <a:ext cx="8001000" cy="685800"/>
          </a:xfrm>
          <a:prstGeom prst="rect">
            <a:avLst/>
          </a:prstGeom>
          <a:solidFill>
            <a:srgbClr val="F4F9FC"/>
          </a:solidFill>
          <a:ln cap="flat" cmpd="sng" w="457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1430" marR="1143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We shouldn't worry about keeping the water clean.</a:t>
            </a:r>
            <a:endParaRPr sz="18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217" name="Google Shape;217;p25"/>
          <p:cNvSpPr txBox="1"/>
          <p:nvPr/>
        </p:nvSpPr>
        <p:spPr>
          <a:xfrm>
            <a:off x="8366760" y="342900"/>
            <a:ext cx="5487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✅​</a:t>
            </a:r>
            <a:endParaRPr sz="3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31563" y="788670"/>
            <a:ext cx="3824323" cy="406908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285750" y="17145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880">
                <a:solidFill>
                  <a:srgbClr val="409E9E"/>
                </a:solidFill>
                <a:latin typeface="Luckiest Guy"/>
                <a:ea typeface="Luckiest Guy"/>
                <a:cs typeface="Luckiest Guy"/>
                <a:sym typeface="Luckiest Guy"/>
              </a:rPr>
              <a:t>OUR GOALS TODAY</a:t>
            </a:r>
            <a:endParaRPr sz="2880">
              <a:solidFill>
                <a:srgbClr val="409E9E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63" name="Google Shape;63;p14"/>
          <p:cNvSpPr txBox="1"/>
          <p:nvPr/>
        </p:nvSpPr>
        <p:spPr>
          <a:xfrm>
            <a:off x="285750" y="788670"/>
            <a:ext cx="45720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Today we will learn how to talk about our </a:t>
            </a:r>
            <a:r>
              <a:rPr b="1" lang="en" sz="18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obligations</a:t>
            </a:r>
            <a:r>
              <a:rPr lang="en" sz="18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 to nature. By the end of this lesson, you will be able to:</a:t>
            </a:r>
            <a:endParaRPr sz="18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indent="-182880" lvl="0" marL="182880" marR="0" rtl="0" algn="l">
              <a:spcBef>
                <a:spcPts val="360"/>
              </a:spcBef>
              <a:spcAft>
                <a:spcPts val="0"/>
              </a:spcAft>
              <a:buClr>
                <a:srgbClr val="040F0F"/>
              </a:buClr>
              <a:buSzPts val="1800"/>
              <a:buFont typeface="Comic Neue"/>
              <a:buChar char="●"/>
            </a:pPr>
            <a:r>
              <a:rPr lang="en" sz="18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Use </a:t>
            </a:r>
            <a:r>
              <a:rPr i="1" lang="en" sz="18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should</a:t>
            </a:r>
            <a:r>
              <a:rPr lang="en" sz="18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 and </a:t>
            </a:r>
            <a:r>
              <a:rPr i="1" lang="en" sz="18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shouldn't</a:t>
            </a:r>
            <a:r>
              <a:rPr lang="en" sz="18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 correctly.</a:t>
            </a:r>
            <a:endParaRPr sz="18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indent="-182880" lvl="0" marL="182880" marR="0" rtl="0" algn="l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800"/>
              <a:buFont typeface="Comic Neue"/>
              <a:buChar char="●"/>
            </a:pPr>
            <a:r>
              <a:rPr lang="en" sz="18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Talk about how to </a:t>
            </a:r>
            <a:r>
              <a:rPr b="1" lang="en" sz="18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protect</a:t>
            </a:r>
            <a:r>
              <a:rPr lang="en" sz="18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 the environment.</a:t>
            </a:r>
            <a:endParaRPr sz="18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indent="-182880" lvl="0" marL="182880" marR="0" rtl="0" algn="l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800"/>
              <a:buFont typeface="Comic Neue"/>
              <a:buChar char="●"/>
            </a:pPr>
            <a:r>
              <a:rPr lang="en" sz="18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Understand how our </a:t>
            </a:r>
            <a:r>
              <a:rPr b="1" lang="en" sz="18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behavior</a:t>
            </a:r>
            <a:r>
              <a:rPr lang="en" sz="18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 affects animals.</a:t>
            </a:r>
            <a:endParaRPr sz="18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1474738"/>
            <a:ext cx="2697480" cy="1713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1830" y="902970"/>
            <a:ext cx="269748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49340" y="1474738"/>
            <a:ext cx="2697480" cy="1713964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285750" y="17145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880">
                <a:solidFill>
                  <a:srgbClr val="409E9E"/>
                </a:solidFill>
                <a:latin typeface="Luckiest Guy"/>
                <a:ea typeface="Luckiest Guy"/>
                <a:cs typeface="Luckiest Guy"/>
                <a:sym typeface="Luckiest Guy"/>
              </a:rPr>
              <a:t>IMPORTANT WORDS TO KNOW</a:t>
            </a:r>
            <a:endParaRPr sz="2880">
              <a:solidFill>
                <a:srgbClr val="409E9E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72" name="Google Shape;72;p15"/>
          <p:cNvSpPr txBox="1"/>
          <p:nvPr/>
        </p:nvSpPr>
        <p:spPr>
          <a:xfrm>
            <a:off x="285750" y="3303270"/>
            <a:ext cx="2697600" cy="11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198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Protect &amp; Protection</a:t>
            </a:r>
            <a:endParaRPr b="1" sz="198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indent="0" lvl="0" marL="0" marR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To keep something safe from harm or </a:t>
            </a:r>
            <a:r>
              <a:rPr b="1" lang="en" sz="18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damage</a:t>
            </a:r>
            <a:r>
              <a:rPr lang="en" sz="18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.</a:t>
            </a:r>
            <a:endParaRPr sz="18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73" name="Google Shape;73;p15"/>
          <p:cNvSpPr txBox="1"/>
          <p:nvPr/>
        </p:nvSpPr>
        <p:spPr>
          <a:xfrm>
            <a:off x="3211830" y="2731770"/>
            <a:ext cx="2697600" cy="149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198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Environment</a:t>
            </a:r>
            <a:endParaRPr b="1" sz="198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indent="0" lvl="0" marL="0" marR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The natural world around us, like forests and oceans.</a:t>
            </a:r>
            <a:endParaRPr sz="18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74" name="Google Shape;74;p15"/>
          <p:cNvSpPr txBox="1"/>
          <p:nvPr/>
        </p:nvSpPr>
        <p:spPr>
          <a:xfrm>
            <a:off x="6149340" y="3303270"/>
            <a:ext cx="2697600" cy="149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198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Behavior</a:t>
            </a:r>
            <a:endParaRPr b="1" sz="198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indent="0" lvl="0" marL="0" marR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The way a person or animal acts or conducts themselves.</a:t>
            </a:r>
            <a:endParaRPr sz="18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26"/>
            <a:ext cx="3486151" cy="5142649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6"/>
          <p:cNvSpPr/>
          <p:nvPr/>
        </p:nvSpPr>
        <p:spPr>
          <a:xfrm>
            <a:off x="3714750" y="3097530"/>
            <a:ext cx="5143500" cy="1165800"/>
          </a:xfrm>
          <a:prstGeom prst="roundRect">
            <a:avLst>
              <a:gd fmla="val 16667" name="adj"/>
            </a:avLst>
          </a:prstGeom>
          <a:solidFill>
            <a:srgbClr val="FAEFDA"/>
          </a:solidFill>
          <a:ln cap="flat" cmpd="sng" w="12700">
            <a:solidFill>
              <a:srgbClr val="573B06">
                <a:alpha val="2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6"/>
          <p:cNvSpPr txBox="1"/>
          <p:nvPr/>
        </p:nvSpPr>
        <p:spPr>
          <a:xfrm>
            <a:off x="3737610" y="3154680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60">
                <a:solidFill>
                  <a:srgbClr val="573B06"/>
                </a:solidFill>
              </a:rPr>
              <a:t>🔑</a:t>
            </a:r>
            <a:endParaRPr sz="2160">
              <a:solidFill>
                <a:srgbClr val="573B06"/>
              </a:solidFill>
            </a:endParaRPr>
          </a:p>
        </p:txBody>
      </p:sp>
      <p:sp>
        <p:nvSpPr>
          <p:cNvPr id="82" name="Google Shape;82;p16"/>
          <p:cNvSpPr txBox="1"/>
          <p:nvPr/>
        </p:nvSpPr>
        <p:spPr>
          <a:xfrm>
            <a:off x="3714750" y="617220"/>
            <a:ext cx="51435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880">
                <a:solidFill>
                  <a:srgbClr val="409E9E"/>
                </a:solidFill>
                <a:latin typeface="Luckiest Guy"/>
                <a:ea typeface="Luckiest Guy"/>
                <a:cs typeface="Luckiest Guy"/>
                <a:sym typeface="Luckiest Guy"/>
              </a:rPr>
              <a:t>IMAGINE THIS...</a:t>
            </a:r>
            <a:endParaRPr b="1" sz="2880">
              <a:solidFill>
                <a:srgbClr val="409E9E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83" name="Google Shape;83;p16"/>
          <p:cNvSpPr txBox="1"/>
          <p:nvPr/>
        </p:nvSpPr>
        <p:spPr>
          <a:xfrm>
            <a:off x="3714750" y="1234440"/>
            <a:ext cx="5143500" cy="23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16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What would you do?</a:t>
            </a:r>
            <a:endParaRPr b="1" sz="216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You are walking in a beautiful park in Istanbul and see someone leaving their trash on the grass.</a:t>
            </a:r>
            <a:endParaRPr sz="18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How does this make the park look? Does it help or hurt the animals living there?</a:t>
            </a:r>
            <a:endParaRPr sz="18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84" name="Google Shape;84;p16"/>
          <p:cNvSpPr txBox="1"/>
          <p:nvPr/>
        </p:nvSpPr>
        <p:spPr>
          <a:xfrm>
            <a:off x="4194810" y="3120390"/>
            <a:ext cx="4549200" cy="11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1620">
                <a:solidFill>
                  <a:srgbClr val="573B06"/>
                </a:solidFill>
                <a:latin typeface="Comic Neue"/>
                <a:ea typeface="Comic Neue"/>
                <a:cs typeface="Comic Neue"/>
                <a:sym typeface="Comic Neue"/>
              </a:rPr>
              <a:t>Key point</a:t>
            </a:r>
            <a:endParaRPr b="1" sz="1620">
              <a:solidFill>
                <a:srgbClr val="573B06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573B06"/>
                </a:solidFill>
                <a:latin typeface="Comic Neue"/>
                <a:ea typeface="Comic Neue"/>
                <a:cs typeface="Comic Neue"/>
                <a:sym typeface="Comic Neue"/>
              </a:rPr>
              <a:t>Our small actions can have a big impact on the nature around us!</a:t>
            </a:r>
            <a:endParaRPr sz="1800">
              <a:solidFill>
                <a:srgbClr val="573B06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9200" y="788670"/>
            <a:ext cx="3829050" cy="406908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7"/>
          <p:cNvSpPr/>
          <p:nvPr/>
        </p:nvSpPr>
        <p:spPr>
          <a:xfrm>
            <a:off x="285750" y="2697480"/>
            <a:ext cx="4572000" cy="1165800"/>
          </a:xfrm>
          <a:prstGeom prst="roundRect">
            <a:avLst>
              <a:gd fmla="val 16667" name="adj"/>
            </a:avLst>
          </a:prstGeom>
          <a:solidFill>
            <a:srgbClr val="E1F6EF"/>
          </a:solidFill>
          <a:ln cap="flat" cmpd="sng" w="12700">
            <a:solidFill>
              <a:srgbClr val="084D36">
                <a:alpha val="2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7"/>
          <p:cNvSpPr txBox="1"/>
          <p:nvPr/>
        </p:nvSpPr>
        <p:spPr>
          <a:xfrm>
            <a:off x="308610" y="2754630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60">
                <a:solidFill>
                  <a:srgbClr val="084D36"/>
                </a:solidFill>
              </a:rPr>
              <a:t>🔍</a:t>
            </a:r>
            <a:endParaRPr sz="2160">
              <a:solidFill>
                <a:srgbClr val="084D36"/>
              </a:solidFill>
            </a:endParaRPr>
          </a:p>
        </p:txBody>
      </p:sp>
      <p:sp>
        <p:nvSpPr>
          <p:cNvPr id="92" name="Google Shape;92;p17"/>
          <p:cNvSpPr txBox="1"/>
          <p:nvPr/>
        </p:nvSpPr>
        <p:spPr>
          <a:xfrm>
            <a:off x="285750" y="17145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880">
                <a:solidFill>
                  <a:srgbClr val="409E9E"/>
                </a:solidFill>
                <a:latin typeface="Luckiest Guy"/>
                <a:ea typeface="Luckiest Guy"/>
                <a:cs typeface="Luckiest Guy"/>
                <a:sym typeface="Luckiest Guy"/>
              </a:rPr>
              <a:t>USING 'SHOULD' FOR GOOD HABITS</a:t>
            </a:r>
            <a:endParaRPr sz="2880">
              <a:solidFill>
                <a:srgbClr val="409E9E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93" name="Google Shape;93;p17"/>
          <p:cNvSpPr txBox="1"/>
          <p:nvPr/>
        </p:nvSpPr>
        <p:spPr>
          <a:xfrm>
            <a:off x="285750" y="788670"/>
            <a:ext cx="4572000" cy="10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We use </a:t>
            </a:r>
            <a:r>
              <a:rPr b="1" lang="en" sz="18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should</a:t>
            </a:r>
            <a:r>
              <a:rPr lang="en" sz="18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 to give advice or talk about things that are good to do.</a:t>
            </a:r>
            <a:endParaRPr sz="18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indent="-182880" lvl="0" marL="182880" marR="0" rtl="0" algn="l">
              <a:spcBef>
                <a:spcPts val="360"/>
              </a:spcBef>
              <a:spcAft>
                <a:spcPts val="0"/>
              </a:spcAft>
              <a:buClr>
                <a:srgbClr val="040F0F"/>
              </a:buClr>
              <a:buSzPts val="1800"/>
              <a:buFont typeface="Comic Neue"/>
              <a:buChar char="●"/>
            </a:pPr>
            <a:r>
              <a:rPr lang="en" sz="18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We </a:t>
            </a:r>
            <a:r>
              <a:rPr b="1" lang="en" sz="18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should</a:t>
            </a:r>
            <a:r>
              <a:rPr lang="en" sz="18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 keep the environment clean.</a:t>
            </a:r>
            <a:endParaRPr sz="18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indent="-182880" lvl="0" marL="182880" marR="0" rtl="0" algn="l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800"/>
              <a:buFont typeface="Comic Neue"/>
              <a:buChar char="●"/>
            </a:pPr>
            <a:r>
              <a:rPr lang="en" sz="18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We </a:t>
            </a:r>
            <a:r>
              <a:rPr b="1" lang="en" sz="18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should</a:t>
            </a:r>
            <a:r>
              <a:rPr lang="en" sz="18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 protect endangered animals.</a:t>
            </a:r>
            <a:endParaRPr sz="18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indent="-182880" lvl="0" marL="182880" marR="0" rtl="0" algn="l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800"/>
              <a:buFont typeface="Comic Neue"/>
              <a:buChar char="●"/>
            </a:pPr>
            <a:r>
              <a:rPr lang="en" sz="18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We </a:t>
            </a:r>
            <a:r>
              <a:rPr b="1" lang="en" sz="18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should</a:t>
            </a:r>
            <a:r>
              <a:rPr lang="en" sz="18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 plant more trees.</a:t>
            </a:r>
            <a:endParaRPr sz="18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94" name="Google Shape;94;p17"/>
          <p:cNvSpPr txBox="1"/>
          <p:nvPr/>
        </p:nvSpPr>
        <p:spPr>
          <a:xfrm>
            <a:off x="765810" y="2720340"/>
            <a:ext cx="3977700" cy="11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1620">
                <a:solidFill>
                  <a:srgbClr val="084D36"/>
                </a:solidFill>
                <a:latin typeface="Comic Neue"/>
                <a:ea typeface="Comic Neue"/>
                <a:cs typeface="Comic Neue"/>
                <a:sym typeface="Comic Neue"/>
              </a:rPr>
              <a:t>Example</a:t>
            </a:r>
            <a:endParaRPr b="1" sz="1620">
              <a:solidFill>
                <a:srgbClr val="084D36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84D36"/>
                </a:solidFill>
                <a:latin typeface="Comic Neue"/>
                <a:ea typeface="Comic Neue"/>
                <a:cs typeface="Comic Neue"/>
                <a:sym typeface="Comic Neue"/>
              </a:rPr>
              <a:t>You should always put your trash in the bin.</a:t>
            </a:r>
            <a:endParaRPr sz="1800">
              <a:solidFill>
                <a:srgbClr val="084D36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6147" y="788670"/>
            <a:ext cx="3828257" cy="406908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8"/>
          <p:cNvSpPr/>
          <p:nvPr/>
        </p:nvSpPr>
        <p:spPr>
          <a:xfrm>
            <a:off x="4286250" y="2697480"/>
            <a:ext cx="4572000" cy="1165800"/>
          </a:xfrm>
          <a:prstGeom prst="roundRect">
            <a:avLst>
              <a:gd fmla="val 16667" name="adj"/>
            </a:avLst>
          </a:prstGeom>
          <a:solidFill>
            <a:srgbClr val="FCEBEB"/>
          </a:solidFill>
          <a:ln cap="flat" cmpd="sng" w="12700">
            <a:solidFill>
              <a:srgbClr val="460606">
                <a:alpha val="2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8"/>
          <p:cNvSpPr txBox="1"/>
          <p:nvPr/>
        </p:nvSpPr>
        <p:spPr>
          <a:xfrm>
            <a:off x="4309110" y="2754630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60">
                <a:solidFill>
                  <a:srgbClr val="460606"/>
                </a:solidFill>
              </a:rPr>
              <a:t>⚠️</a:t>
            </a:r>
            <a:endParaRPr sz="2160">
              <a:solidFill>
                <a:srgbClr val="460606"/>
              </a:solidFill>
            </a:endParaRPr>
          </a:p>
        </p:txBody>
      </p:sp>
      <p:sp>
        <p:nvSpPr>
          <p:cNvPr id="102" name="Google Shape;102;p18"/>
          <p:cNvSpPr txBox="1"/>
          <p:nvPr/>
        </p:nvSpPr>
        <p:spPr>
          <a:xfrm>
            <a:off x="285750" y="17145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880">
                <a:solidFill>
                  <a:srgbClr val="409E9E"/>
                </a:solidFill>
                <a:latin typeface="Luckiest Guy"/>
                <a:ea typeface="Luckiest Guy"/>
                <a:cs typeface="Luckiest Guy"/>
                <a:sym typeface="Luckiest Guy"/>
              </a:rPr>
              <a:t>USING 'SHOULDN'T' TO PREVENT HARM</a:t>
            </a:r>
            <a:endParaRPr sz="2880">
              <a:solidFill>
                <a:srgbClr val="409E9E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103" name="Google Shape;103;p18"/>
          <p:cNvSpPr txBox="1"/>
          <p:nvPr/>
        </p:nvSpPr>
        <p:spPr>
          <a:xfrm>
            <a:off x="4286250" y="788670"/>
            <a:ext cx="4572000" cy="10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We use </a:t>
            </a:r>
            <a:r>
              <a:rPr b="1" lang="en" sz="18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shouldn't</a:t>
            </a:r>
            <a:r>
              <a:rPr lang="en" sz="18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 (should not) when something is a bad idea or causes </a:t>
            </a:r>
            <a:r>
              <a:rPr b="1" lang="en" sz="18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damage</a:t>
            </a:r>
            <a:r>
              <a:rPr lang="en" sz="18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.</a:t>
            </a:r>
            <a:endParaRPr sz="18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indent="-182880" lvl="0" marL="182880" marR="0" rtl="0" algn="l">
              <a:spcBef>
                <a:spcPts val="360"/>
              </a:spcBef>
              <a:spcAft>
                <a:spcPts val="0"/>
              </a:spcAft>
              <a:buClr>
                <a:srgbClr val="040F0F"/>
              </a:buClr>
              <a:buSzPts val="1800"/>
              <a:buFont typeface="Comic Neue"/>
              <a:buChar char="●"/>
            </a:pPr>
            <a:r>
              <a:rPr lang="en" sz="18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We </a:t>
            </a:r>
            <a:r>
              <a:rPr b="1" lang="en" sz="18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shouldn't</a:t>
            </a:r>
            <a:r>
              <a:rPr lang="en" sz="18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 throw garbage in the sea.</a:t>
            </a:r>
            <a:endParaRPr sz="18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indent="-182880" lvl="0" marL="182880" marR="0" rtl="0" algn="l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800"/>
              <a:buFont typeface="Comic Neue"/>
              <a:buChar char="●"/>
            </a:pPr>
            <a:r>
              <a:rPr lang="en" sz="18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We </a:t>
            </a:r>
            <a:r>
              <a:rPr b="1" lang="en" sz="18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shouldn't</a:t>
            </a:r>
            <a:r>
              <a:rPr lang="en" sz="18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 harm animal habitats.</a:t>
            </a:r>
            <a:endParaRPr sz="18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indent="-182880" lvl="0" marL="182880" marR="0" rtl="0" algn="l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800"/>
              <a:buFont typeface="Comic Neue"/>
              <a:buChar char="●"/>
            </a:pPr>
            <a:r>
              <a:rPr lang="en" sz="18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We </a:t>
            </a:r>
            <a:r>
              <a:rPr b="1" lang="en" sz="18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shouldn't</a:t>
            </a:r>
            <a:r>
              <a:rPr lang="en" sz="18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 waste water.</a:t>
            </a:r>
            <a:endParaRPr sz="18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04" name="Google Shape;104;p18"/>
          <p:cNvSpPr txBox="1"/>
          <p:nvPr/>
        </p:nvSpPr>
        <p:spPr>
          <a:xfrm>
            <a:off x="4766310" y="2720340"/>
            <a:ext cx="3977700" cy="11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1620">
                <a:solidFill>
                  <a:srgbClr val="460606"/>
                </a:solidFill>
                <a:latin typeface="Comic Neue"/>
                <a:ea typeface="Comic Neue"/>
                <a:cs typeface="Comic Neue"/>
                <a:sym typeface="Comic Neue"/>
              </a:rPr>
              <a:t>Watch out</a:t>
            </a:r>
            <a:endParaRPr b="1" sz="1620">
              <a:solidFill>
                <a:srgbClr val="460606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460606"/>
                </a:solidFill>
                <a:latin typeface="Comic Neue"/>
                <a:ea typeface="Comic Neue"/>
                <a:cs typeface="Comic Neue"/>
                <a:sym typeface="Comic Neue"/>
              </a:rPr>
              <a:t>Animals can get sick if they eat the trash we leave behind.</a:t>
            </a:r>
            <a:endParaRPr sz="1800">
              <a:solidFill>
                <a:srgbClr val="460606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 txBox="1"/>
          <p:nvPr/>
        </p:nvSpPr>
        <p:spPr>
          <a:xfrm>
            <a:off x="285750" y="17145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880">
                <a:solidFill>
                  <a:srgbClr val="409E9E"/>
                </a:solidFill>
                <a:latin typeface="Luckiest Guy"/>
                <a:ea typeface="Luckiest Guy"/>
                <a:cs typeface="Luckiest Guy"/>
                <a:sym typeface="Luckiest Guy"/>
              </a:rPr>
              <a:t>A TALK ABOUT STREET ANIMALS</a:t>
            </a:r>
            <a:endParaRPr sz="2880">
              <a:solidFill>
                <a:srgbClr val="409E9E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110" name="Google Shape;110;p19"/>
          <p:cNvSpPr txBox="1"/>
          <p:nvPr/>
        </p:nvSpPr>
        <p:spPr>
          <a:xfrm>
            <a:off x="285750" y="742950"/>
            <a:ext cx="8572500" cy="3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2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Listen to the audio and decide: true or false?</a:t>
            </a:r>
            <a:endParaRPr sz="162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11" name="Google Shape;111;p19"/>
          <p:cNvSpPr txBox="1"/>
          <p:nvPr/>
        </p:nvSpPr>
        <p:spPr>
          <a:xfrm>
            <a:off x="285750" y="2686050"/>
            <a:ext cx="388500" cy="388500"/>
          </a:xfrm>
          <a:prstGeom prst="rect">
            <a:avLst/>
          </a:prstGeom>
          <a:solidFill>
            <a:srgbClr val="D9036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60">
                <a:solidFill>
                  <a:srgbClr val="FFFFFF"/>
                </a:solidFill>
                <a:latin typeface="Comic Neue"/>
                <a:ea typeface="Comic Neue"/>
                <a:cs typeface="Comic Neue"/>
                <a:sym typeface="Comic Neue"/>
              </a:rPr>
              <a:t>1</a:t>
            </a:r>
            <a:endParaRPr sz="2160">
              <a:solidFill>
                <a:srgbClr val="FFFFF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12" name="Google Shape;112;p19"/>
          <p:cNvSpPr txBox="1"/>
          <p:nvPr/>
        </p:nvSpPr>
        <p:spPr>
          <a:xfrm>
            <a:off x="788670" y="2686050"/>
            <a:ext cx="8069700" cy="38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👍​ | 👎​  Mert and Elif want to help a hungry cat.</a:t>
            </a:r>
            <a:endParaRPr sz="18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13" name="Google Shape;113;p19"/>
          <p:cNvSpPr txBox="1"/>
          <p:nvPr/>
        </p:nvSpPr>
        <p:spPr>
          <a:xfrm>
            <a:off x="285750" y="3188970"/>
            <a:ext cx="388500" cy="388500"/>
          </a:xfrm>
          <a:prstGeom prst="rect">
            <a:avLst/>
          </a:prstGeom>
          <a:solidFill>
            <a:srgbClr val="D9036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60">
                <a:solidFill>
                  <a:srgbClr val="FFFFFF"/>
                </a:solidFill>
                <a:latin typeface="Comic Neue"/>
                <a:ea typeface="Comic Neue"/>
                <a:cs typeface="Comic Neue"/>
                <a:sym typeface="Comic Neue"/>
              </a:rPr>
              <a:t>2</a:t>
            </a:r>
            <a:endParaRPr sz="2160">
              <a:solidFill>
                <a:srgbClr val="FFFFF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14" name="Google Shape;114;p19"/>
          <p:cNvSpPr txBox="1"/>
          <p:nvPr/>
        </p:nvSpPr>
        <p:spPr>
          <a:xfrm>
            <a:off x="788670" y="3188970"/>
            <a:ext cx="8069700" cy="38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👍​ | 👎​  Elif says Mert should give the cat his sandwich.</a:t>
            </a:r>
            <a:endParaRPr sz="18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15" name="Google Shape;115;p19"/>
          <p:cNvSpPr txBox="1"/>
          <p:nvPr/>
        </p:nvSpPr>
        <p:spPr>
          <a:xfrm>
            <a:off x="285750" y="3691890"/>
            <a:ext cx="388500" cy="388500"/>
          </a:xfrm>
          <a:prstGeom prst="rect">
            <a:avLst/>
          </a:prstGeom>
          <a:solidFill>
            <a:srgbClr val="D9036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60">
                <a:solidFill>
                  <a:srgbClr val="FFFFFF"/>
                </a:solidFill>
                <a:latin typeface="Comic Neue"/>
                <a:ea typeface="Comic Neue"/>
                <a:cs typeface="Comic Neue"/>
                <a:sym typeface="Comic Neue"/>
              </a:rPr>
              <a:t>3</a:t>
            </a:r>
            <a:endParaRPr sz="2160">
              <a:solidFill>
                <a:srgbClr val="FFFFF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16" name="Google Shape;116;p19"/>
          <p:cNvSpPr txBox="1"/>
          <p:nvPr/>
        </p:nvSpPr>
        <p:spPr>
          <a:xfrm>
            <a:off x="788670" y="3691890"/>
            <a:ext cx="8069700" cy="38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👍​ | 👎​  They think they should find a box for the cat.</a:t>
            </a:r>
            <a:endParaRPr sz="18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17" name="Google Shape;117;p19"/>
          <p:cNvSpPr txBox="1"/>
          <p:nvPr/>
        </p:nvSpPr>
        <p:spPr>
          <a:xfrm>
            <a:off x="285750" y="4194810"/>
            <a:ext cx="388500" cy="388500"/>
          </a:xfrm>
          <a:prstGeom prst="rect">
            <a:avLst/>
          </a:prstGeom>
          <a:solidFill>
            <a:srgbClr val="D9036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60">
                <a:solidFill>
                  <a:srgbClr val="FFFFFF"/>
                </a:solidFill>
                <a:latin typeface="Comic Neue"/>
                <a:ea typeface="Comic Neue"/>
                <a:cs typeface="Comic Neue"/>
                <a:sym typeface="Comic Neue"/>
              </a:rPr>
              <a:t>4</a:t>
            </a:r>
            <a:endParaRPr sz="2160">
              <a:solidFill>
                <a:srgbClr val="FFFFF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18" name="Google Shape;118;p19"/>
          <p:cNvSpPr txBox="1"/>
          <p:nvPr/>
        </p:nvSpPr>
        <p:spPr>
          <a:xfrm>
            <a:off x="788670" y="4194810"/>
            <a:ext cx="8069700" cy="38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👍​ | 👎​  They are going to the market to buy a toy.</a:t>
            </a:r>
            <a:endParaRPr sz="18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19" name="Google Shape;119;p19"/>
          <p:cNvSpPr txBox="1"/>
          <p:nvPr/>
        </p:nvSpPr>
        <p:spPr>
          <a:xfrm>
            <a:off x="4743450" y="4389120"/>
            <a:ext cx="39663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20">
                <a:solidFill>
                  <a:srgbClr val="D90368"/>
                </a:solidFill>
                <a:latin typeface="Comic Neue"/>
                <a:ea typeface="Comic Neue"/>
                <a:cs typeface="Comic Neue"/>
                <a:sym typeface="Comic Neue"/>
              </a:rPr>
              <a:t>Answers on the next slide...</a:t>
            </a:r>
            <a:endParaRPr sz="1620">
              <a:solidFill>
                <a:srgbClr val="D90368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0"/>
          <p:cNvSpPr txBox="1"/>
          <p:nvPr/>
        </p:nvSpPr>
        <p:spPr>
          <a:xfrm>
            <a:off x="285750" y="17145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880">
                <a:solidFill>
                  <a:srgbClr val="409E9E"/>
                </a:solidFill>
                <a:latin typeface="Luckiest Guy"/>
                <a:ea typeface="Luckiest Guy"/>
                <a:cs typeface="Luckiest Guy"/>
                <a:sym typeface="Luckiest Guy"/>
              </a:rPr>
              <a:t>A TALK ABOUT STREET ANIMALS</a:t>
            </a:r>
            <a:endParaRPr sz="2880">
              <a:solidFill>
                <a:srgbClr val="409E9E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125" name="Google Shape;125;p20"/>
          <p:cNvSpPr txBox="1"/>
          <p:nvPr/>
        </p:nvSpPr>
        <p:spPr>
          <a:xfrm>
            <a:off x="285750" y="742950"/>
            <a:ext cx="8572500" cy="3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2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Check your answers below</a:t>
            </a:r>
            <a:endParaRPr sz="162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26" name="Google Shape;126;p20"/>
          <p:cNvSpPr txBox="1"/>
          <p:nvPr/>
        </p:nvSpPr>
        <p:spPr>
          <a:xfrm>
            <a:off x="8366760" y="342900"/>
            <a:ext cx="5487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✅​</a:t>
            </a:r>
            <a:endParaRPr sz="3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27" name="Google Shape;127;p20"/>
          <p:cNvSpPr txBox="1"/>
          <p:nvPr/>
        </p:nvSpPr>
        <p:spPr>
          <a:xfrm>
            <a:off x="285750" y="2686050"/>
            <a:ext cx="388500" cy="388500"/>
          </a:xfrm>
          <a:prstGeom prst="rect">
            <a:avLst/>
          </a:prstGeom>
          <a:solidFill>
            <a:srgbClr val="D9036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60">
                <a:solidFill>
                  <a:srgbClr val="FFFFFF"/>
                </a:solidFill>
                <a:latin typeface="Comic Neue"/>
                <a:ea typeface="Comic Neue"/>
                <a:cs typeface="Comic Neue"/>
                <a:sym typeface="Comic Neue"/>
              </a:rPr>
              <a:t>1</a:t>
            </a:r>
            <a:endParaRPr sz="2160">
              <a:solidFill>
                <a:srgbClr val="FFFFF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28" name="Google Shape;128;p20"/>
          <p:cNvSpPr txBox="1"/>
          <p:nvPr/>
        </p:nvSpPr>
        <p:spPr>
          <a:xfrm>
            <a:off x="788670" y="2686050"/>
            <a:ext cx="8069700" cy="38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👍​  They both agree the cat looks hungry and they want to provide food.</a:t>
            </a:r>
            <a:endParaRPr sz="18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29" name="Google Shape;129;p20"/>
          <p:cNvSpPr txBox="1"/>
          <p:nvPr/>
        </p:nvSpPr>
        <p:spPr>
          <a:xfrm>
            <a:off x="285750" y="3188970"/>
            <a:ext cx="388500" cy="388500"/>
          </a:xfrm>
          <a:prstGeom prst="rect">
            <a:avLst/>
          </a:prstGeom>
          <a:solidFill>
            <a:srgbClr val="D9036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60">
                <a:solidFill>
                  <a:srgbClr val="FFFFFF"/>
                </a:solidFill>
                <a:latin typeface="Comic Neue"/>
                <a:ea typeface="Comic Neue"/>
                <a:cs typeface="Comic Neue"/>
                <a:sym typeface="Comic Neue"/>
              </a:rPr>
              <a:t>2</a:t>
            </a:r>
            <a:endParaRPr sz="2160">
              <a:solidFill>
                <a:srgbClr val="FFFFF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30" name="Google Shape;130;p20"/>
          <p:cNvSpPr txBox="1"/>
          <p:nvPr/>
        </p:nvSpPr>
        <p:spPr>
          <a:xfrm>
            <a:off x="788670" y="3188970"/>
            <a:ext cx="8069700" cy="38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👎​  Elif says he shouldn't because human food can make cats sick.</a:t>
            </a:r>
            <a:endParaRPr sz="18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31" name="Google Shape;131;p20"/>
          <p:cNvSpPr txBox="1"/>
          <p:nvPr/>
        </p:nvSpPr>
        <p:spPr>
          <a:xfrm>
            <a:off x="285750" y="3691890"/>
            <a:ext cx="388500" cy="388500"/>
          </a:xfrm>
          <a:prstGeom prst="rect">
            <a:avLst/>
          </a:prstGeom>
          <a:solidFill>
            <a:srgbClr val="D9036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60">
                <a:solidFill>
                  <a:srgbClr val="FFFFFF"/>
                </a:solidFill>
                <a:latin typeface="Comic Neue"/>
                <a:ea typeface="Comic Neue"/>
                <a:cs typeface="Comic Neue"/>
                <a:sym typeface="Comic Neue"/>
              </a:rPr>
              <a:t>3</a:t>
            </a:r>
            <a:endParaRPr sz="2160">
              <a:solidFill>
                <a:srgbClr val="FFFFF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32" name="Google Shape;132;p20"/>
          <p:cNvSpPr txBox="1"/>
          <p:nvPr/>
        </p:nvSpPr>
        <p:spPr>
          <a:xfrm>
            <a:off x="788670" y="3691890"/>
            <a:ext cx="8069700" cy="38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👍​  They want to find a box so the cat doesn't have to stay in the rain.</a:t>
            </a:r>
            <a:endParaRPr sz="18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33" name="Google Shape;133;p20"/>
          <p:cNvSpPr txBox="1"/>
          <p:nvPr/>
        </p:nvSpPr>
        <p:spPr>
          <a:xfrm>
            <a:off x="285750" y="4194810"/>
            <a:ext cx="388500" cy="388500"/>
          </a:xfrm>
          <a:prstGeom prst="rect">
            <a:avLst/>
          </a:prstGeom>
          <a:solidFill>
            <a:srgbClr val="D9036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60">
                <a:solidFill>
                  <a:srgbClr val="FFFFFF"/>
                </a:solidFill>
                <a:latin typeface="Comic Neue"/>
                <a:ea typeface="Comic Neue"/>
                <a:cs typeface="Comic Neue"/>
                <a:sym typeface="Comic Neue"/>
              </a:rPr>
              <a:t>4</a:t>
            </a:r>
            <a:endParaRPr sz="2160">
              <a:solidFill>
                <a:srgbClr val="FFFFF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34" name="Google Shape;134;p20"/>
          <p:cNvSpPr txBox="1"/>
          <p:nvPr/>
        </p:nvSpPr>
        <p:spPr>
          <a:xfrm>
            <a:off x="788670" y="4194810"/>
            <a:ext cx="8069700" cy="38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👎​  They are going to the market specifically to buy cat food.</a:t>
            </a:r>
            <a:endParaRPr sz="18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2754630"/>
            <a:ext cx="4194810" cy="2103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52010" y="2754630"/>
            <a:ext cx="4194810" cy="210312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1"/>
          <p:cNvSpPr txBox="1"/>
          <p:nvPr/>
        </p:nvSpPr>
        <p:spPr>
          <a:xfrm>
            <a:off x="285750" y="17145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880">
                <a:solidFill>
                  <a:srgbClr val="409E9E"/>
                </a:solidFill>
                <a:latin typeface="Luckiest Guy"/>
                <a:ea typeface="Luckiest Guy"/>
                <a:cs typeface="Luckiest Guy"/>
                <a:sym typeface="Luckiest Guy"/>
              </a:rPr>
              <a:t>PROTECTING WILD ANIMALS</a:t>
            </a:r>
            <a:endParaRPr sz="2880">
              <a:solidFill>
                <a:srgbClr val="409E9E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142" name="Google Shape;142;p21"/>
          <p:cNvSpPr txBox="1"/>
          <p:nvPr/>
        </p:nvSpPr>
        <p:spPr>
          <a:xfrm>
            <a:off x="285750" y="788670"/>
            <a:ext cx="4194900" cy="85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16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Do's</a:t>
            </a:r>
            <a:endParaRPr b="1" sz="216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indent="-182880" lvl="0" marL="182880" marR="0" rtl="0" algn="l">
              <a:spcBef>
                <a:spcPts val="360"/>
              </a:spcBef>
              <a:spcAft>
                <a:spcPts val="0"/>
              </a:spcAft>
              <a:buClr>
                <a:srgbClr val="040F0F"/>
              </a:buClr>
              <a:buSzPts val="1800"/>
              <a:buFont typeface="Comic Neue"/>
              <a:buChar char="●"/>
            </a:pPr>
            <a:r>
              <a:rPr lang="en" sz="18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We </a:t>
            </a:r>
            <a:r>
              <a:rPr b="1" lang="en" sz="18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should</a:t>
            </a:r>
            <a:r>
              <a:rPr lang="en" sz="18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 donate to charities.</a:t>
            </a:r>
            <a:endParaRPr sz="18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indent="-182880" lvl="0" marL="182880" marR="0" rtl="0" algn="l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800"/>
              <a:buFont typeface="Comic Neue"/>
              <a:buChar char="●"/>
            </a:pPr>
            <a:r>
              <a:rPr lang="en" sz="18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We </a:t>
            </a:r>
            <a:r>
              <a:rPr b="1" lang="en" sz="18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should</a:t>
            </a:r>
            <a:r>
              <a:rPr lang="en" sz="18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 visit national parks carefully.</a:t>
            </a:r>
            <a:endParaRPr sz="18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indent="-182880" lvl="0" marL="182880" marR="0" rtl="0" algn="l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800"/>
              <a:buFont typeface="Comic Neue"/>
              <a:buChar char="●"/>
            </a:pPr>
            <a:r>
              <a:rPr lang="en" sz="18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We </a:t>
            </a:r>
            <a:r>
              <a:rPr b="1" lang="en" sz="18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should</a:t>
            </a:r>
            <a:r>
              <a:rPr lang="en" sz="18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 learn about nature.</a:t>
            </a:r>
            <a:endParaRPr sz="18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43" name="Google Shape;143;p21"/>
          <p:cNvSpPr txBox="1"/>
          <p:nvPr/>
        </p:nvSpPr>
        <p:spPr>
          <a:xfrm>
            <a:off x="4652010" y="788670"/>
            <a:ext cx="4194900" cy="85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16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Don'ts</a:t>
            </a:r>
            <a:endParaRPr b="1" sz="216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indent="-182880" lvl="0" marL="182880" marR="0" rtl="0" algn="l">
              <a:spcBef>
                <a:spcPts val="360"/>
              </a:spcBef>
              <a:spcAft>
                <a:spcPts val="0"/>
              </a:spcAft>
              <a:buClr>
                <a:srgbClr val="040F0F"/>
              </a:buClr>
              <a:buSzPts val="1800"/>
              <a:buFont typeface="Comic Neue"/>
              <a:buChar char="●"/>
            </a:pPr>
            <a:r>
              <a:rPr lang="en" sz="18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We </a:t>
            </a:r>
            <a:r>
              <a:rPr b="1" lang="en" sz="18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shouldn't</a:t>
            </a:r>
            <a:r>
              <a:rPr lang="en" sz="18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 cut down forests.</a:t>
            </a:r>
            <a:endParaRPr sz="18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indent="-182880" lvl="0" marL="182880" marR="0" rtl="0" algn="l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800"/>
              <a:buFont typeface="Comic Neue"/>
              <a:buChar char="●"/>
            </a:pPr>
            <a:r>
              <a:rPr lang="en" sz="18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We </a:t>
            </a:r>
            <a:r>
              <a:rPr b="1" lang="en" sz="18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shouldn't</a:t>
            </a:r>
            <a:r>
              <a:rPr lang="en" sz="18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 hunt wild animals.</a:t>
            </a:r>
            <a:endParaRPr sz="18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indent="-182880" lvl="0" marL="182880" marR="0" rtl="0" algn="l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800"/>
              <a:buFont typeface="Comic Neue"/>
              <a:buChar char="●"/>
            </a:pPr>
            <a:r>
              <a:rPr lang="en" sz="18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We </a:t>
            </a:r>
            <a:r>
              <a:rPr b="1" lang="en" sz="18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shouldn't</a:t>
            </a:r>
            <a:r>
              <a:rPr lang="en" sz="18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 keep wild animals as pets.</a:t>
            </a:r>
            <a:endParaRPr sz="18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